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8" r:id="rId4"/>
  </p:sldMasterIdLst>
  <p:notesMasterIdLst>
    <p:notesMasterId r:id="rId68"/>
  </p:notesMasterIdLst>
  <p:sldIdLst>
    <p:sldId id="256" r:id="rId5"/>
    <p:sldId id="332" r:id="rId6"/>
    <p:sldId id="334" r:id="rId7"/>
    <p:sldId id="335" r:id="rId8"/>
    <p:sldId id="333" r:id="rId9"/>
    <p:sldId id="336" r:id="rId10"/>
    <p:sldId id="337" r:id="rId11"/>
    <p:sldId id="353" r:id="rId12"/>
    <p:sldId id="338" r:id="rId13"/>
    <p:sldId id="339" r:id="rId14"/>
    <p:sldId id="347" r:id="rId15"/>
    <p:sldId id="340" r:id="rId16"/>
    <p:sldId id="342" r:id="rId17"/>
    <p:sldId id="343" r:id="rId18"/>
    <p:sldId id="341" r:id="rId19"/>
    <p:sldId id="345" r:id="rId20"/>
    <p:sldId id="346" r:id="rId21"/>
    <p:sldId id="348" r:id="rId22"/>
    <p:sldId id="349" r:id="rId23"/>
    <p:sldId id="350" r:id="rId24"/>
    <p:sldId id="351" r:id="rId25"/>
    <p:sldId id="352" r:id="rId26"/>
    <p:sldId id="354" r:id="rId27"/>
    <p:sldId id="355" r:id="rId28"/>
    <p:sldId id="356" r:id="rId29"/>
    <p:sldId id="357" r:id="rId30"/>
    <p:sldId id="358" r:id="rId31"/>
    <p:sldId id="367" r:id="rId32"/>
    <p:sldId id="359" r:id="rId33"/>
    <p:sldId id="360" r:id="rId34"/>
    <p:sldId id="362" r:id="rId35"/>
    <p:sldId id="363" r:id="rId36"/>
    <p:sldId id="364" r:id="rId37"/>
    <p:sldId id="365" r:id="rId38"/>
    <p:sldId id="369" r:id="rId39"/>
    <p:sldId id="371" r:id="rId40"/>
    <p:sldId id="366" r:id="rId41"/>
    <p:sldId id="370" r:id="rId42"/>
    <p:sldId id="368" r:id="rId43"/>
    <p:sldId id="372" r:id="rId44"/>
    <p:sldId id="373" r:id="rId45"/>
    <p:sldId id="374" r:id="rId46"/>
    <p:sldId id="375" r:id="rId47"/>
    <p:sldId id="376" r:id="rId48"/>
    <p:sldId id="377" r:id="rId49"/>
    <p:sldId id="378" r:id="rId50"/>
    <p:sldId id="379" r:id="rId51"/>
    <p:sldId id="380" r:id="rId52"/>
    <p:sldId id="381" r:id="rId53"/>
    <p:sldId id="384" r:id="rId54"/>
    <p:sldId id="383" r:id="rId55"/>
    <p:sldId id="385" r:id="rId56"/>
    <p:sldId id="386" r:id="rId57"/>
    <p:sldId id="387" r:id="rId58"/>
    <p:sldId id="388" r:id="rId59"/>
    <p:sldId id="389" r:id="rId60"/>
    <p:sldId id="390" r:id="rId61"/>
    <p:sldId id="391" r:id="rId62"/>
    <p:sldId id="393" r:id="rId63"/>
    <p:sldId id="394" r:id="rId64"/>
    <p:sldId id="392" r:id="rId65"/>
    <p:sldId id="382" r:id="rId66"/>
    <p:sldId id="395" r:id="rId67"/>
  </p:sldIdLst>
  <p:sldSz cx="10160000" cy="5715000"/>
  <p:notesSz cx="6858000" cy="9144000"/>
  <p:defaultTextStyle>
    <a:defPPr>
      <a:defRPr lang="en-US"/>
    </a:defPPr>
    <a:lvl1pPr marL="0" algn="l" defTabSz="356616" rtl="0" eaLnBrk="1" latinLnBrk="0" hangingPunct="1">
      <a:defRPr sz="1404" kern="1200">
        <a:solidFill>
          <a:schemeClr val="tx1"/>
        </a:solidFill>
        <a:latin typeface="+mn-lt"/>
        <a:ea typeface="+mn-ea"/>
        <a:cs typeface="+mn-cs"/>
      </a:defRPr>
    </a:lvl1pPr>
    <a:lvl2pPr marL="356616" algn="l" defTabSz="356616" rtl="0" eaLnBrk="1" latinLnBrk="0" hangingPunct="1">
      <a:defRPr sz="1404" kern="1200">
        <a:solidFill>
          <a:schemeClr val="tx1"/>
        </a:solidFill>
        <a:latin typeface="+mn-lt"/>
        <a:ea typeface="+mn-ea"/>
        <a:cs typeface="+mn-cs"/>
      </a:defRPr>
    </a:lvl2pPr>
    <a:lvl3pPr marL="713232" algn="l" defTabSz="356616" rtl="0" eaLnBrk="1" latinLnBrk="0" hangingPunct="1">
      <a:defRPr sz="1404" kern="1200">
        <a:solidFill>
          <a:schemeClr val="tx1"/>
        </a:solidFill>
        <a:latin typeface="+mn-lt"/>
        <a:ea typeface="+mn-ea"/>
        <a:cs typeface="+mn-cs"/>
      </a:defRPr>
    </a:lvl3pPr>
    <a:lvl4pPr marL="1069848" algn="l" defTabSz="356616" rtl="0" eaLnBrk="1" latinLnBrk="0" hangingPunct="1">
      <a:defRPr sz="1404" kern="1200">
        <a:solidFill>
          <a:schemeClr val="tx1"/>
        </a:solidFill>
        <a:latin typeface="+mn-lt"/>
        <a:ea typeface="+mn-ea"/>
        <a:cs typeface="+mn-cs"/>
      </a:defRPr>
    </a:lvl4pPr>
    <a:lvl5pPr marL="1426464" algn="l" defTabSz="356616" rtl="0" eaLnBrk="1" latinLnBrk="0" hangingPunct="1">
      <a:defRPr sz="1404" kern="1200">
        <a:solidFill>
          <a:schemeClr val="tx1"/>
        </a:solidFill>
        <a:latin typeface="+mn-lt"/>
        <a:ea typeface="+mn-ea"/>
        <a:cs typeface="+mn-cs"/>
      </a:defRPr>
    </a:lvl5pPr>
    <a:lvl6pPr marL="1783080" algn="l" defTabSz="356616" rtl="0" eaLnBrk="1" latinLnBrk="0" hangingPunct="1">
      <a:defRPr sz="1404" kern="1200">
        <a:solidFill>
          <a:schemeClr val="tx1"/>
        </a:solidFill>
        <a:latin typeface="+mn-lt"/>
        <a:ea typeface="+mn-ea"/>
        <a:cs typeface="+mn-cs"/>
      </a:defRPr>
    </a:lvl6pPr>
    <a:lvl7pPr marL="2139696" algn="l" defTabSz="356616" rtl="0" eaLnBrk="1" latinLnBrk="0" hangingPunct="1">
      <a:defRPr sz="1404" kern="1200">
        <a:solidFill>
          <a:schemeClr val="tx1"/>
        </a:solidFill>
        <a:latin typeface="+mn-lt"/>
        <a:ea typeface="+mn-ea"/>
        <a:cs typeface="+mn-cs"/>
      </a:defRPr>
    </a:lvl7pPr>
    <a:lvl8pPr marL="2496312" algn="l" defTabSz="356616" rtl="0" eaLnBrk="1" latinLnBrk="0" hangingPunct="1">
      <a:defRPr sz="1404" kern="1200">
        <a:solidFill>
          <a:schemeClr val="tx1"/>
        </a:solidFill>
        <a:latin typeface="+mn-lt"/>
        <a:ea typeface="+mn-ea"/>
        <a:cs typeface="+mn-cs"/>
      </a:defRPr>
    </a:lvl8pPr>
    <a:lvl9pPr marL="2852928" algn="l" defTabSz="356616"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000"/>
    <a:srgbClr val="FFD700"/>
    <a:srgbClr val="FFAE42"/>
    <a:srgbClr val="A9A9A9"/>
    <a:srgbClr val="0996FF"/>
    <a:srgbClr val="00823B"/>
    <a:srgbClr val="E2231A"/>
    <a:srgbClr val="6464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47758" autoAdjust="0"/>
  </p:normalViewPr>
  <p:slideViewPr>
    <p:cSldViewPr snapToGrid="0">
      <p:cViewPr varScale="1">
        <p:scale>
          <a:sx n="50" d="100"/>
          <a:sy n="50" d="100"/>
        </p:scale>
        <p:origin x="2251"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336CFA-9B0F-CF4A-9D6B-9C2A62FA4947}" type="datetimeFigureOut">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8603BF-2BE7-AE4B-9500-E8C4686EA220}" type="slidenum">
              <a:rPr lang="en-US" smtClean="0"/>
              <a:t>‹#›</a:t>
            </a:fld>
            <a:endParaRPr lang="en-US"/>
          </a:p>
        </p:txBody>
      </p:sp>
    </p:spTree>
    <p:extLst>
      <p:ext uri="{BB962C8B-B14F-4D97-AF65-F5344CB8AC3E}">
        <p14:creationId xmlns:p14="http://schemas.microsoft.com/office/powerpoint/2010/main" val="2505877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8603BF-2BE7-AE4B-9500-E8C4686EA220}" type="slidenum">
              <a:rPr lang="en-US" smtClean="0"/>
              <a:t>1</a:t>
            </a:fld>
            <a:endParaRPr lang="en-US"/>
          </a:p>
        </p:txBody>
      </p:sp>
    </p:spTree>
    <p:extLst>
      <p:ext uri="{BB962C8B-B14F-4D97-AF65-F5344CB8AC3E}">
        <p14:creationId xmlns:p14="http://schemas.microsoft.com/office/powerpoint/2010/main" val="33835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8</a:t>
            </a:fld>
            <a:endParaRPr lang="en-US"/>
          </a:p>
        </p:txBody>
      </p:sp>
    </p:spTree>
    <p:extLst>
      <p:ext uri="{BB962C8B-B14F-4D97-AF65-F5344CB8AC3E}">
        <p14:creationId xmlns:p14="http://schemas.microsoft.com/office/powerpoint/2010/main" val="315173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Before we go ahead and actually get started with the tools I wanted to look at some design principles. I specifically wanted to look at these to give you a handful of simple tools you can pull out of your back pocket and use if you're actually called on to do some design type work. these tools really provide a framework of tried and true layouts that will work. so instead of moving things around the page many times you can just dive in and use some of these principles in your designs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These principles are all really interrelated and you'll see multiple principles in one design for example a designer may use alignment and grouping to create hierarchy or may use white space and placement and Division to create alignment. we're going to use a lot of real world examples here and see why they work.</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 The whole point of your design is to try to get your viewer interested in your design, long enough to stop and look at it and take in the message.</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23</a:t>
            </a:fld>
            <a:endParaRPr lang="en-US"/>
          </a:p>
        </p:txBody>
      </p:sp>
    </p:spTree>
    <p:extLst>
      <p:ext uri="{BB962C8B-B14F-4D97-AF65-F5344CB8AC3E}">
        <p14:creationId xmlns:p14="http://schemas.microsoft.com/office/powerpoint/2010/main" val="3945895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Let's start with hierarchy. So if I were to take 20 tennis balls and throw them all at you, how many do you think you'd catch, maybe a couple but miss most of them. if I were to take one tennis ball and throw it at you I think you would catch it. this is the whole principle behind hierarchy I want to give the viewer one prominent element to draw them into the ad. this element has to be more important than the others.</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Let's look at a couple examples of what I mean so on the left hand side we have this beautiful packaging for </a:t>
            </a:r>
            <a:r>
              <a:rPr lang="en-CA" sz="1800" b="0" i="0" u="none" strike="noStrike" dirty="0" err="1">
                <a:solidFill>
                  <a:srgbClr val="000000"/>
                </a:solidFill>
                <a:effectLst/>
                <a:latin typeface="Arial" panose="020B0604020202020204" pitchFamily="34" charset="0"/>
              </a:rPr>
              <a:t>For</a:t>
            </a:r>
            <a:r>
              <a:rPr lang="en-CA" sz="1800" b="0" i="0" u="none" strike="noStrike" dirty="0">
                <a:solidFill>
                  <a:srgbClr val="000000"/>
                </a:solidFill>
                <a:effectLst/>
                <a:latin typeface="Arial" panose="020B0604020202020204" pitchFamily="34" charset="0"/>
              </a:rPr>
              <a:t> dog food what's the first thing that catches your eye? to me it's the outline shape of the dogs. That's my first tip-off this is dog food. secondly I'm drawn to the name of the product, mulligan stew and lastly I'm drawn to read the content on the bag. The secondary players on this bag are the shape of the bag and the colors and the actual finish of the bag which looks like some kind of foil. The colors are beautiful and natural and this foil finish adds  a high-quality feel. So Hierarchy has been achieved here beautifully but it's also supported by the background player the colours and foil finish, Which are also telling me that this is a very high quality dog food. whether it is or not I don't know but that's definitely the statement the design gives</a:t>
            </a:r>
          </a:p>
          <a:p>
            <a:pPr rtl="0">
              <a:spcBef>
                <a:spcPts val="0"/>
              </a:spcBef>
              <a:spcAft>
                <a:spcPts val="0"/>
              </a:spcAft>
            </a:pPr>
            <a:endParaRPr lang="en-CA" sz="1800" b="0" i="0" u="none" strike="noStrike" dirty="0">
              <a:solidFill>
                <a:srgbClr val="000000"/>
              </a:solidFill>
              <a:effectLst/>
              <a:latin typeface="Arial" panose="020B0604020202020204" pitchFamily="34" charset="0"/>
            </a:endParaRPr>
          </a:p>
          <a:p>
            <a:pPr rtl="0">
              <a:spcBef>
                <a:spcPts val="0"/>
              </a:spcBef>
              <a:spcAft>
                <a:spcPts val="0"/>
              </a:spcAft>
            </a:pPr>
            <a:r>
              <a:rPr lang="en-CA" sz="1800" b="0" i="0" u="none" strike="noStrike" dirty="0">
                <a:solidFill>
                  <a:srgbClr val="000000"/>
                </a:solidFill>
                <a:effectLst/>
                <a:latin typeface="Arial" panose="020B0604020202020204" pitchFamily="34" charset="0"/>
              </a:rPr>
              <a:t>Let's look at a An example of Chanel's homepage. also a great job of hierarchy the first thing I'm drawn to is this red flower in the center of the page. In this particular design the hierarchy is supported by use of negative space so there's nothing around it and the nav is very plain. The text is centered right on top and centered on the flower and the call to action button is also centered directly underneath.</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Our last example is taken from a report talking about the gene mutation </a:t>
            </a:r>
            <a:r>
              <a:rPr lang="en-CA" sz="1800" b="0" i="0" u="none" strike="noStrike" dirty="0" err="1">
                <a:solidFill>
                  <a:srgbClr val="000000"/>
                </a:solidFill>
                <a:effectLst/>
                <a:latin typeface="Arial" panose="020B0604020202020204" pitchFamily="34" charset="0"/>
              </a:rPr>
              <a:t>brca</a:t>
            </a:r>
            <a:r>
              <a:rPr lang="en-CA" sz="1800" b="0" i="0" u="none" strike="noStrike" dirty="0">
                <a:solidFill>
                  <a:srgbClr val="000000"/>
                </a:solidFill>
                <a:effectLst/>
                <a:latin typeface="Arial" panose="020B0604020202020204" pitchFamily="34" charset="0"/>
              </a:rPr>
              <a:t> that causes breast cancer. The designer has used hierarchy to demonstrate which kinds of the </a:t>
            </a:r>
            <a:r>
              <a:rPr lang="en-CA" sz="1800" b="0" i="0" u="none" strike="noStrike" dirty="0" err="1">
                <a:solidFill>
                  <a:srgbClr val="000000"/>
                </a:solidFill>
                <a:effectLst/>
                <a:latin typeface="Arial" panose="020B0604020202020204" pitchFamily="34" charset="0"/>
              </a:rPr>
              <a:t>brca</a:t>
            </a:r>
            <a:r>
              <a:rPr lang="en-CA" sz="1800" b="0" i="0" u="none" strike="noStrike" dirty="0">
                <a:solidFill>
                  <a:srgbClr val="000000"/>
                </a:solidFill>
                <a:effectLst/>
                <a:latin typeface="Arial" panose="020B0604020202020204" pitchFamily="34" charset="0"/>
              </a:rPr>
              <a:t> gene are most prevalent. They've created a hierarchy using color size and alignment.</a:t>
            </a:r>
          </a:p>
          <a:p>
            <a:pPr rtl="0">
              <a:spcBef>
                <a:spcPts val="0"/>
              </a:spcBef>
              <a:spcAft>
                <a:spcPts val="0"/>
              </a:spcAft>
            </a:pPr>
            <a:endParaRPr lang="en-CA" sz="1800" b="0" i="0" u="none" strike="noStrike" dirty="0">
              <a:solidFill>
                <a:srgbClr val="000000"/>
              </a:solidFill>
              <a:effectLst/>
              <a:latin typeface="Arial" panose="020B0604020202020204" pitchFamily="34" charset="0"/>
            </a:endParaRPr>
          </a:p>
          <a:p>
            <a:pPr rtl="0">
              <a:spcBef>
                <a:spcPts val="0"/>
              </a:spcBef>
              <a:spcAft>
                <a:spcPts val="0"/>
              </a:spcAft>
            </a:pPr>
            <a:r>
              <a:rPr lang="en-CA" sz="1800" b="0" i="0" u="none" strike="noStrike" dirty="0">
                <a:solidFill>
                  <a:srgbClr val="000000"/>
                </a:solidFill>
                <a:effectLst/>
                <a:latin typeface="Arial" panose="020B0604020202020204" pitchFamily="34" charset="0"/>
              </a:rPr>
              <a:t>You can see from these examples that the designer has clearly conveyed what's the most important thing to look at and what are the secondary Elements by doing this they've given the viewer an easy visual  path To follow</a:t>
            </a:r>
            <a:endParaRPr lang="en-CA" b="0" dirty="0">
              <a:effectLst/>
            </a:endParaRPr>
          </a:p>
          <a:p>
            <a:br>
              <a:rPr lang="en-CA" dirty="0"/>
            </a:b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24</a:t>
            </a:fld>
            <a:endParaRPr lang="en-US"/>
          </a:p>
        </p:txBody>
      </p:sp>
    </p:spTree>
    <p:extLst>
      <p:ext uri="{BB962C8B-B14F-4D97-AF65-F5344CB8AC3E}">
        <p14:creationId xmlns:p14="http://schemas.microsoft.com/office/powerpoint/2010/main" val="733082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Let's look at one more example of what makes a strong hierarchy. in this last ad we can see excellent use of negative space. The lion inside of the megaphone is what  our eyes are drawn to.   it's a very interesting image, because it’s unusual and unexpected. It also   creates a triangular shape  that draws your eye to the headline.</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After our eyes have been taken over  to the </a:t>
            </a:r>
            <a:r>
              <a:rPr lang="en-CA" sz="1800" b="0" i="0" u="none" strike="noStrike" dirty="0" err="1">
                <a:solidFill>
                  <a:srgbClr val="000000"/>
                </a:solidFill>
                <a:effectLst/>
                <a:latin typeface="Arial" panose="020B0604020202020204" pitchFamily="34" charset="0"/>
              </a:rPr>
              <a:t>the</a:t>
            </a:r>
            <a:r>
              <a:rPr lang="en-CA" sz="1800" b="0" i="0" u="none" strike="noStrike" dirty="0">
                <a:solidFill>
                  <a:srgbClr val="000000"/>
                </a:solidFill>
                <a:effectLst/>
                <a:latin typeface="Arial" panose="020B0604020202020204" pitchFamily="34" charset="0"/>
              </a:rPr>
              <a:t> text, it  also uses hierarchy the headline is the largest and the heaviest font followed by the body copy. the buttons are equally spaced and are centered underneath the headline. so the buttons really employ The principle of alignment too which really adds to the hierarchy.</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Now let's look at example of weak hierarchy we can see in this ad there's no alignment no type Harmony some items are bolded some are not there's different use of fonts, there is little negative space there's poor contrast between the yellow text and the orange background and the grouping is very unclear I'm not sure Why there are two groups and what makes them different.</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25</a:t>
            </a:fld>
            <a:endParaRPr lang="en-US"/>
          </a:p>
        </p:txBody>
      </p:sp>
    </p:spTree>
    <p:extLst>
      <p:ext uri="{BB962C8B-B14F-4D97-AF65-F5344CB8AC3E}">
        <p14:creationId xmlns:p14="http://schemas.microsoft.com/office/powerpoint/2010/main" val="333194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Now let's look at example of weak hierarchy we can see in this ad there's no alignment no type Harmony some items are bolded some are not there's different use of fonts, there is little negative space there's poor contrast between the yellow text and the orange background and the grouping is very unclear I'm not sure Why there are two groups and what makes them different.</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26</a:t>
            </a:fld>
            <a:endParaRPr lang="en-US"/>
          </a:p>
        </p:txBody>
      </p:sp>
    </p:spTree>
    <p:extLst>
      <p:ext uri="{BB962C8B-B14F-4D97-AF65-F5344CB8AC3E}">
        <p14:creationId xmlns:p14="http://schemas.microsoft.com/office/powerpoint/2010/main" val="3899407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Let's talk about the use of Negative  space Negative  space really gives the viewers a chance to rest their eyes  to move around the page more easily.  Too much content can often feel cluttered and uninviting to read. White space can also help create </a:t>
            </a:r>
            <a:r>
              <a:rPr lang="en-CA" sz="1800" b="0" i="0" u="none" strike="noStrike" dirty="0" err="1">
                <a:solidFill>
                  <a:srgbClr val="000000"/>
                </a:solidFill>
                <a:effectLst/>
                <a:latin typeface="Arial" panose="020B0604020202020204" pitchFamily="34" charset="0"/>
              </a:rPr>
              <a:t>hierarchyand</a:t>
            </a:r>
            <a:r>
              <a:rPr lang="en-CA" sz="1800" b="0" i="0" u="none" strike="noStrike" dirty="0">
                <a:solidFill>
                  <a:srgbClr val="000000"/>
                </a:solidFill>
                <a:effectLst/>
                <a:latin typeface="Arial" panose="020B0604020202020204" pitchFamily="34" charset="0"/>
              </a:rPr>
              <a:t> make a communication really </a:t>
            </a:r>
            <a:r>
              <a:rPr lang="en-CA" sz="1800" b="0" i="0" u="none" strike="noStrike" dirty="0" err="1">
                <a:solidFill>
                  <a:srgbClr val="000000"/>
                </a:solidFill>
                <a:effectLst/>
                <a:latin typeface="Arial" panose="020B0604020202020204" pitchFamily="34" charset="0"/>
              </a:rPr>
              <a:t>impactfu.l</a:t>
            </a:r>
            <a:r>
              <a:rPr lang="en-CA" sz="1800" b="0" i="0" u="none" strike="noStrike" dirty="0">
                <a:solidFill>
                  <a:srgbClr val="000000"/>
                </a:solidFill>
                <a:effectLst/>
                <a:latin typeface="Arial" panose="020B0604020202020204" pitchFamily="34" charset="0"/>
              </a:rPr>
              <a:t> if we look at this example from Lacoste it's just really this person on the left hand side of the ad and logo in the upper right hand side that's pretty much it but your eyes are immediately drawn to them and the color of the shirt their  movement is very bold and eye-catching, it doesn't need anything else around it to get the point across</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27</a:t>
            </a:fld>
            <a:endParaRPr lang="en-US"/>
          </a:p>
        </p:txBody>
      </p:sp>
    </p:spTree>
    <p:extLst>
      <p:ext uri="{BB962C8B-B14F-4D97-AF65-F5344CB8AC3E}">
        <p14:creationId xmlns:p14="http://schemas.microsoft.com/office/powerpoint/2010/main" val="803321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If we move on to another example with Tabasco we can see negative space can also have pattern, gradient or colour In this example they've decided to use red and orange and a light yellow to create a gradient but it's still creating a negative space around the object and Therefore putting emphasis on this bottle. These colors were deliberately chosen to connotate hotness and resonate with the red color in the brand label. Like our hierarchy example with the lion this picture is unexpected, a pair of tongs holding a bottle of Tabasco sauce.</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As a side note you can see how You can also see how Center alignment supports hierarchy, the most important parts of the message are in a column in the center of the page</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28</a:t>
            </a:fld>
            <a:endParaRPr lang="en-US"/>
          </a:p>
        </p:txBody>
      </p:sp>
    </p:spTree>
    <p:extLst>
      <p:ext uri="{BB962C8B-B14F-4D97-AF65-F5344CB8AC3E}">
        <p14:creationId xmlns:p14="http://schemas.microsoft.com/office/powerpoint/2010/main" val="2336171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 the final example I want to show you is a classic example of negative space and a really bad example of negative space.  on the right hand side this is a classic ad from Volkswagen I think it's from the 60s and you can see how they just use the old beetle in the upper left hand corner with absolutely nothing around it and a great headline to match. which really draws your attention in.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In the ad on the left you can see how cluttered it is there is no natural flow for our eyes to follow and the ad is just jam-packed with information. Unless I know this company I'm probably not going to take the time to read this ad it Makes their brand look so unprofessional that may not be the case at all they could be an amazing company but you don't get the feeling from this ad </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29</a:t>
            </a:fld>
            <a:endParaRPr lang="en-US"/>
          </a:p>
        </p:txBody>
      </p:sp>
    </p:spTree>
    <p:extLst>
      <p:ext uri="{BB962C8B-B14F-4D97-AF65-F5344CB8AC3E}">
        <p14:creationId xmlns:p14="http://schemas.microsoft.com/office/powerpoint/2010/main" val="2744512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 if you look at the example on the top there's nine random dots I don't know what the relationship is or what the pattern is between these dots.  In the bottom example we can see two groups of dots what Do the dots in each group have in common and what is different between The two groups. I think our brains work like this trying to drive meaning from things hat are grouped together  and we can leverage this in our designs.  we can create relationships between Elements bye grouping or proximity which will help improve readability and help again establish hierarchy and emphasis it also reduces clutter and invites the reader in.</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30</a:t>
            </a:fld>
            <a:endParaRPr lang="en-US"/>
          </a:p>
        </p:txBody>
      </p:sp>
    </p:spTree>
    <p:extLst>
      <p:ext uri="{BB962C8B-B14F-4D97-AF65-F5344CB8AC3E}">
        <p14:creationId xmlns:p14="http://schemas.microsoft.com/office/powerpoint/2010/main" val="1172494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The next time you look at a menu notice like things are grouped with other like things that doesn't mean it has to be a static list the design can be still Dynamic and fun but We clearly can discern the groups within this menu.  </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31</a:t>
            </a:fld>
            <a:endParaRPr lang="en-US"/>
          </a:p>
        </p:txBody>
      </p:sp>
    </p:spTree>
    <p:extLst>
      <p:ext uri="{BB962C8B-B14F-4D97-AF65-F5344CB8AC3E}">
        <p14:creationId xmlns:p14="http://schemas.microsoft.com/office/powerpoint/2010/main" val="2562047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038603BF-2BE7-AE4B-9500-E8C4686EA220}" type="slidenum">
              <a:rPr lang="en-US" smtClean="0"/>
              <a:t>32</a:t>
            </a:fld>
            <a:endParaRPr lang="en-US"/>
          </a:p>
        </p:txBody>
      </p:sp>
    </p:spTree>
    <p:extLst>
      <p:ext uri="{BB962C8B-B14F-4D97-AF65-F5344CB8AC3E}">
        <p14:creationId xmlns:p14="http://schemas.microsoft.com/office/powerpoint/2010/main" val="3640380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The next principal will look at is spacing so spacing really isn't considered by people who are not graphic designers things just go wherever they go. but it really is important to think about. Equal spacing gives a sense of stability but can often feel static and Bland but that is not always the case.  In this example with Puma, it just makes the information very easy to digest so I have the navigation bar at the top that has equal spacing and these thumbnails of shoes That are equally spaced it brings a sense of Harmony and understandability to the design .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Unequal spacing can add a sense of the dynamic to the image it can really draw the viewer in let's look at a couple of examples You can see on this Nike ad the shoe </a:t>
            </a:r>
            <a:endParaRPr lang="en-CA" b="0" dirty="0">
              <a:effectLst/>
            </a:endParaRPr>
          </a:p>
          <a:p>
            <a:pPr rtl="0">
              <a:spcBef>
                <a:spcPts val="0"/>
              </a:spcBef>
              <a:spcAft>
                <a:spcPts val="0"/>
              </a:spcAft>
            </a:pPr>
            <a:r>
              <a:rPr lang="en-CA" sz="1800" b="0" i="0" u="none" strike="noStrike" dirty="0">
                <a:solidFill>
                  <a:srgbClr val="000000"/>
                </a:solidFill>
                <a:effectLst/>
                <a:latin typeface="Arial" panose="020B0604020202020204" pitchFamily="34" charset="0"/>
              </a:rPr>
              <a:t>Creates a very strong boundary between the visual and the text, the shoe is not at the center of the picture it's More than half what way but it creates a dynamic and interesting look. Once again it's unexpected. If we look at the way the type is handled on this page you'll see spacings really important it chunks out information So we know what is the most important information and what is secondary information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You'll also notice on this ad the type spacing. there is a big gap between the first paragraph and the bullet points but the bullet points are spaced equally creating a group. When we use spacing within content it establishes  the order and the importance, Headline, sub-head, body cop</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33</a:t>
            </a:fld>
            <a:endParaRPr lang="en-US"/>
          </a:p>
        </p:txBody>
      </p:sp>
    </p:spTree>
    <p:extLst>
      <p:ext uri="{BB962C8B-B14F-4D97-AF65-F5344CB8AC3E}">
        <p14:creationId xmlns:p14="http://schemas.microsoft.com/office/powerpoint/2010/main" val="2241528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Going over now to another example of unequal spacing this is the rule of thirds basically Creating an invisible grid dividing an image up into thirds and putting the focus on one of the these  grid Lines . the bottle of beer is actually situated directly along one of those grid line again creating I communication that is asymmetrical. Putting the focus on one of these grid lines is also a great way to deal with text, you can use the other 2/3 to deliver your written message </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34</a:t>
            </a:fld>
            <a:endParaRPr lang="en-US"/>
          </a:p>
        </p:txBody>
      </p:sp>
    </p:spTree>
    <p:extLst>
      <p:ext uri="{BB962C8B-B14F-4D97-AF65-F5344CB8AC3E}">
        <p14:creationId xmlns:p14="http://schemas.microsoft.com/office/powerpoint/2010/main" val="1765270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Next we'll move on to alignment so alignment creates relationships between elements it can be used to create a sense of unity in the design just like proximity alignment can signal elements that go together.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Often designers will use a grid system to strengthen alignment but not always the case. we can see on this Nike ad the text is right underneath the eyes it's also vertically right in the center of the ad so very strong Center or </a:t>
            </a:r>
            <a:r>
              <a:rPr lang="en-CA" sz="1800" b="0" i="0" u="none" strike="noStrike" dirty="0" err="1">
                <a:solidFill>
                  <a:srgbClr val="000000"/>
                </a:solidFill>
                <a:effectLst/>
                <a:latin typeface="Arial" panose="020B0604020202020204" pitchFamily="34" charset="0"/>
              </a:rPr>
              <a:t>hozontonal</a:t>
            </a:r>
            <a:r>
              <a:rPr lang="en-CA" sz="1800" b="0" i="0" u="none" strike="noStrike" dirty="0">
                <a:solidFill>
                  <a:srgbClr val="000000"/>
                </a:solidFill>
                <a:effectLst/>
                <a:latin typeface="Arial" panose="020B0604020202020204" pitchFamily="34" charset="0"/>
              </a:rPr>
              <a:t>  alignment.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The eyes are at the center of this ad so placing text right underneath the eyes was a great c</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35</a:t>
            </a:fld>
            <a:endParaRPr lang="en-US"/>
          </a:p>
        </p:txBody>
      </p:sp>
    </p:spTree>
    <p:extLst>
      <p:ext uri="{BB962C8B-B14F-4D97-AF65-F5344CB8AC3E}">
        <p14:creationId xmlns:p14="http://schemas.microsoft.com/office/powerpoint/2010/main" val="1899303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In this example you can see how equal spacing pairs with alignments to create a group. We can see in this example how everything is aligned vertically and horizontally the small thumbnails are aligned to the two larger images beneath. When we look at this we know we are looking at two different pieces of information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I know this may seem obvious but it's only obvious because we've all seen this a hundred times and intuitively understood these things are separate</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36</a:t>
            </a:fld>
            <a:endParaRPr lang="en-US"/>
          </a:p>
        </p:txBody>
      </p:sp>
    </p:spTree>
    <p:extLst>
      <p:ext uri="{BB962C8B-B14F-4D97-AF65-F5344CB8AC3E}">
        <p14:creationId xmlns:p14="http://schemas.microsoft.com/office/powerpoint/2010/main" val="2264213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The last design principle I wanted to talk about is harmony so Harmony is used within all the other principles we've just talked about visual Harmony creates agreement between an element you can create Harmony through repetition of elements like shapes colors pattern or text so let's look at a few examples right here we can see an example of using a pattern in the background to create Harmony also color the color on the cone and the color in the text is the same </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37</a:t>
            </a:fld>
            <a:endParaRPr lang="en-US"/>
          </a:p>
        </p:txBody>
      </p:sp>
    </p:spTree>
    <p:extLst>
      <p:ext uri="{BB962C8B-B14F-4D97-AF65-F5344CB8AC3E}">
        <p14:creationId xmlns:p14="http://schemas.microsoft.com/office/powerpoint/2010/main" val="3306332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 here we have a couple more examples. Harmony is created by the repetition of a shape namely the shoes, There is also Harmony created because each of these shoes are upside down. the background in this ad is also cut equally on an angle again creating harmony. if we look at the </a:t>
            </a:r>
            <a:r>
              <a:rPr lang="en-CA" sz="1800" b="0" i="0" u="none" strike="noStrike" dirty="0" err="1">
                <a:solidFill>
                  <a:srgbClr val="000000"/>
                </a:solidFill>
                <a:effectLst/>
                <a:latin typeface="Arial" panose="020B0604020202020204" pitchFamily="34" charset="0"/>
              </a:rPr>
              <a:t>chupaad</a:t>
            </a:r>
            <a:r>
              <a:rPr lang="en-CA" sz="1800" b="0" i="0" u="none" strike="noStrike" dirty="0">
                <a:solidFill>
                  <a:srgbClr val="000000"/>
                </a:solidFill>
                <a:effectLst/>
                <a:latin typeface="Arial" panose="020B0604020202020204" pitchFamily="34" charset="0"/>
              </a:rPr>
              <a:t> we can again see Harmony created by the use of a gradient the shape and the placement of the lollipops and the fruit. </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38</a:t>
            </a:fld>
            <a:endParaRPr lang="en-US"/>
          </a:p>
        </p:txBody>
      </p:sp>
    </p:spTree>
    <p:extLst>
      <p:ext uri="{BB962C8B-B14F-4D97-AF65-F5344CB8AC3E}">
        <p14:creationId xmlns:p14="http://schemas.microsoft.com/office/powerpoint/2010/main" val="88177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b="0" i="0" u="none" strike="noStrike" dirty="0">
                <a:solidFill>
                  <a:srgbClr val="000000"/>
                </a:solidFill>
                <a:effectLst/>
                <a:latin typeface="Arial" panose="020B0604020202020204" pitchFamily="34" charset="0"/>
              </a:rPr>
              <a:t>So let's just look at three more examples that employ many of the principles we were just talking about so this is a whiskey company called two Gingers and they have some fantastic ads going from left to right you can see the use of Blank Space you can see the use of proximity in all of these ads the two models are together. In the middle ad we can see the use of unequal spacing and in the last add we see Center alignment we also see in each of the odds that the actual product shot, the bottle of whiskey is firmly right aligned with the left hand of the subject. From a conceptual standpoint these ads are really interesting but they also employ a lot of the standard design principles. </a:t>
            </a: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39</a:t>
            </a:fld>
            <a:endParaRPr lang="en-US"/>
          </a:p>
        </p:txBody>
      </p:sp>
    </p:spTree>
    <p:extLst>
      <p:ext uri="{BB962C8B-B14F-4D97-AF65-F5344CB8AC3E}">
        <p14:creationId xmlns:p14="http://schemas.microsoft.com/office/powerpoint/2010/main" val="3839525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Let's talk about a couple concepts with </a:t>
            </a:r>
            <a:r>
              <a:rPr lang="en-CA" sz="1800" b="0" i="0" u="none" strike="noStrike" dirty="0" err="1">
                <a:solidFill>
                  <a:srgbClr val="000000"/>
                </a:solidFill>
                <a:effectLst/>
                <a:latin typeface="Arial" panose="020B0604020202020204" pitchFamily="34" charset="0"/>
              </a:rPr>
              <a:t>color.Devices</a:t>
            </a:r>
            <a:r>
              <a:rPr lang="en-CA" sz="1800" b="0" i="0" u="none" strike="noStrike" dirty="0">
                <a:solidFill>
                  <a:srgbClr val="000000"/>
                </a:solidFill>
                <a:effectLst/>
                <a:latin typeface="Arial" panose="020B0604020202020204" pitchFamily="34" charset="0"/>
              </a:rPr>
              <a:t> </a:t>
            </a:r>
            <a:r>
              <a:rPr lang="en-CA" sz="1800" b="0" i="0" u="none" strike="noStrike" dirty="0" err="1">
                <a:solidFill>
                  <a:srgbClr val="000000"/>
                </a:solidFill>
                <a:effectLst/>
                <a:latin typeface="Arial" panose="020B0604020202020204" pitchFamily="34" charset="0"/>
              </a:rPr>
              <a:t>willl</a:t>
            </a:r>
            <a:r>
              <a:rPr lang="en-CA" sz="1800" b="0" i="0" u="none" strike="noStrike" dirty="0">
                <a:solidFill>
                  <a:srgbClr val="000000"/>
                </a:solidFill>
                <a:effectLst/>
                <a:latin typeface="Arial" panose="020B0604020202020204" pitchFamily="34" charset="0"/>
              </a:rPr>
              <a:t> display color differently so if you ever notice you're looking at the same website on your phone versus your laptop those colours may look very different depending on the quality of the screen. typically a higher quality screen will have a wider range of colors then a lower quality screen. The Entire range of colors is referred to as a gamut </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45</a:t>
            </a:fld>
            <a:endParaRPr lang="en-US"/>
          </a:p>
        </p:txBody>
      </p:sp>
    </p:spTree>
    <p:extLst>
      <p:ext uri="{BB962C8B-B14F-4D97-AF65-F5344CB8AC3E}">
        <p14:creationId xmlns:p14="http://schemas.microsoft.com/office/powerpoint/2010/main" val="3661444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So let's keep that in mind as we look at a different concept you can see on the diagram to the </a:t>
            </a:r>
            <a:endParaRPr lang="en-CA" b="0" dirty="0">
              <a:effectLst/>
            </a:endParaRPr>
          </a:p>
          <a:p>
            <a:pPr rtl="0">
              <a:spcBef>
                <a:spcPts val="0"/>
              </a:spcBef>
              <a:spcAft>
                <a:spcPts val="0"/>
              </a:spcAft>
            </a:pPr>
            <a:r>
              <a:rPr lang="en-CA" sz="1800" b="0" i="0" u="none" strike="noStrike" dirty="0">
                <a:solidFill>
                  <a:srgbClr val="000000"/>
                </a:solidFill>
                <a:effectLst/>
                <a:latin typeface="Arial" panose="020B0604020202020204" pitchFamily="34" charset="0"/>
              </a:rPr>
              <a:t>right we have three shapes visible color RGB color and CMYK color so the visible colors are all colors that the human eye can see. RGB is the next largest size and it represents colors that can be shown in a digital format CMYK colors which is even smaller Represents the color gamut available to us in print colors. So there are many more color choices available in an RGB color space, Again a higher quality screen will be able to show more of this RGB color gamut.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Keeping that in mind the color mode that most screens use is called the RGB mode, or red green blue. If we look at this diagram we can see three different shapes outermost ring is visible colors then a triangle shape called RGB colors and then an inner shape called CMYK colors. So obviously visible colors would be all colors that are visible to the human. RGB or red green blue colors</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46</a:t>
            </a:fld>
            <a:endParaRPr lang="en-US"/>
          </a:p>
        </p:txBody>
      </p:sp>
    </p:spTree>
    <p:extLst>
      <p:ext uri="{BB962C8B-B14F-4D97-AF65-F5344CB8AC3E}">
        <p14:creationId xmlns:p14="http://schemas.microsoft.com/office/powerpoint/2010/main" val="2487538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49</a:t>
            </a:fld>
            <a:endParaRPr lang="en-US"/>
          </a:p>
        </p:txBody>
      </p:sp>
    </p:spTree>
    <p:extLst>
      <p:ext uri="{BB962C8B-B14F-4D97-AF65-F5344CB8AC3E}">
        <p14:creationId xmlns:p14="http://schemas.microsoft.com/office/powerpoint/2010/main" val="3217411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CA" sz="1800" b="0" i="0" u="none" strike="noStrike" dirty="0">
                <a:solidFill>
                  <a:srgbClr val="000000"/>
                </a:solidFill>
                <a:effectLst/>
                <a:latin typeface="Arial" panose="020B0604020202020204" pitchFamily="34" charset="0"/>
              </a:rPr>
              <a:t>so let's have a look around this workspace we could see at the very top we have the options bar. The application  bar houses many of the tools contained in other parts of this interface and some additional tools too so we'll be using this drop-down menu from time to time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Right underneath that we have the options bar this is a context dependent menu so you'll notice it'll continue to change depending what layer we're working on or depending what tool we are working with </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Coming down on the left hand side we have the actual toolbar itself so here We have several simple tools that are Standalone one click tools like the burn tool scrub tool crop tool., zoom tool</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But we also have tools here that are supported by further modifiers in the panels which will be Like all of these selection tools The type tool The shape tool To name a few</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Now going over to the right hand side we have our panels. Many of these panels support further modifiers to the tools we were just talking about so for example, If I am using the type tool I have a panel that further modifies type not just font but </a:t>
            </a:r>
            <a:r>
              <a:rPr lang="en-CA" sz="1800" b="0" i="0" u="none" strike="noStrike" dirty="0" err="1">
                <a:solidFill>
                  <a:srgbClr val="000000"/>
                </a:solidFill>
                <a:effectLst/>
                <a:latin typeface="Arial" panose="020B0604020202020204" pitchFamily="34" charset="0"/>
              </a:rPr>
              <a:t>But</a:t>
            </a:r>
            <a:r>
              <a:rPr lang="en-CA" sz="1800" b="0" i="0" u="none" strike="noStrike" dirty="0">
                <a:solidFill>
                  <a:srgbClr val="000000"/>
                </a:solidFill>
                <a:effectLst/>
                <a:latin typeface="Arial" panose="020B0604020202020204" pitchFamily="34" charset="0"/>
              </a:rPr>
              <a:t> font weight and other graphic design tools like letting kerning tracking. Will be going into what those things mean shortly. Some panels are completely independent of a tool and work on their own We can find a full list of panel options From the window drop down menu.</a:t>
            </a:r>
            <a:endParaRPr lang="en-CA" b="0" dirty="0">
              <a:effectLst/>
            </a:endParaRPr>
          </a:p>
          <a:p>
            <a:pPr rtl="0">
              <a:spcBef>
                <a:spcPts val="0"/>
              </a:spcBef>
              <a:spcAft>
                <a:spcPts val="0"/>
              </a:spcAft>
            </a:pPr>
            <a:br>
              <a:rPr lang="en-CA" b="0" dirty="0">
                <a:effectLst/>
              </a:rPr>
            </a:br>
            <a:r>
              <a:rPr lang="en-CA" sz="1800" b="0" i="0" u="none" strike="noStrike" dirty="0">
                <a:solidFill>
                  <a:srgbClr val="000000"/>
                </a:solidFill>
                <a:effectLst/>
                <a:latin typeface="Arial" panose="020B0604020202020204" pitchFamily="34" charset="0"/>
              </a:rPr>
              <a:t>Next up we can actually see the artboard and pasteboard in the center of the image You can drag layers on and off the artboard To the </a:t>
            </a:r>
            <a:r>
              <a:rPr lang="en-CA" sz="1800" b="0" i="0" u="none" strike="noStrike" dirty="0" err="1">
                <a:solidFill>
                  <a:srgbClr val="000000"/>
                </a:solidFill>
                <a:effectLst/>
                <a:latin typeface="Arial" panose="020B0604020202020204" pitchFamily="34" charset="0"/>
              </a:rPr>
              <a:t>PAste</a:t>
            </a:r>
            <a:r>
              <a:rPr lang="en-CA" sz="1800" b="0" i="0" u="none" strike="noStrike" dirty="0">
                <a:solidFill>
                  <a:srgbClr val="000000"/>
                </a:solidFill>
                <a:effectLst/>
                <a:latin typeface="Arial" panose="020B0604020202020204" pitchFamily="34" charset="0"/>
              </a:rPr>
              <a:t> board and bring them move later if you need </a:t>
            </a:r>
            <a:endParaRPr lang="en-CA" b="0" dirty="0">
              <a:effectLst/>
            </a:endParaRPr>
          </a:p>
          <a:p>
            <a:pPr rtl="0">
              <a:spcBef>
                <a:spcPts val="0"/>
              </a:spcBef>
              <a:spcAft>
                <a:spcPts val="0"/>
              </a:spcAft>
            </a:pPr>
            <a:r>
              <a:rPr lang="en-CA" sz="1800" b="0" i="0" u="none" strike="noStrike" dirty="0">
                <a:solidFill>
                  <a:srgbClr val="000000"/>
                </a:solidFill>
                <a:effectLst/>
                <a:latin typeface="Arial" panose="020B0604020202020204" pitchFamily="34" charset="0"/>
              </a:rPr>
              <a:t>them</a:t>
            </a:r>
            <a:endParaRPr lang="en-CA" b="0" dirty="0">
              <a:effectLst/>
            </a:endParaRPr>
          </a:p>
          <a:p>
            <a:pPr rtl="0">
              <a:spcBef>
                <a:spcPts val="0"/>
              </a:spcBef>
              <a:spcAft>
                <a:spcPts val="0"/>
              </a:spcAft>
            </a:pPr>
            <a:br>
              <a:rPr lang="en-CA" b="0" dirty="0">
                <a:effectLst/>
              </a:rPr>
            </a:br>
            <a:br>
              <a:rPr lang="en-CA" b="0" dirty="0">
                <a:effectLst/>
              </a:rPr>
            </a:br>
            <a:r>
              <a:rPr lang="en-CA" sz="1800" b="0" i="0" u="none" strike="noStrike" dirty="0">
                <a:solidFill>
                  <a:srgbClr val="000000"/>
                </a:solidFill>
                <a:effectLst/>
                <a:latin typeface="Arial" panose="020B0604020202020204" pitchFamily="34" charset="0"/>
              </a:rPr>
              <a:t>The last part of this interface I want to talk about is the contextual taskbar, which is a very new addition to photoshop. Adobe has been trying to make Photoshop less intimidating and more user friendly. When you have an element selected the contextual taskbar Display the most common tools used with that element. for example if I add a shape The contextual taskbar will show me options associated with a shape Which is Which is fill, l stroke color and weight or thickness Corner radius Etc. When I choose a type element it will show me font, Font size and color , alignment Etc. these are not all the options available with these elements but they're probably the most common and most used. </a:t>
            </a:r>
            <a:endParaRPr lang="en-CA" b="0" dirty="0">
              <a:effectLst/>
            </a:endParaRPr>
          </a:p>
          <a:p>
            <a:br>
              <a:rPr lang="en-CA" dirty="0"/>
            </a:br>
            <a:endParaRPr lang="en-CA" dirty="0"/>
          </a:p>
        </p:txBody>
      </p:sp>
      <p:sp>
        <p:nvSpPr>
          <p:cNvPr id="4" name="Slide Number Placeholder 3"/>
          <p:cNvSpPr>
            <a:spLocks noGrp="1"/>
          </p:cNvSpPr>
          <p:nvPr>
            <p:ph type="sldNum" sz="quarter" idx="5"/>
          </p:nvPr>
        </p:nvSpPr>
        <p:spPr/>
        <p:txBody>
          <a:bodyPr/>
          <a:lstStyle/>
          <a:p>
            <a:fld id="{038603BF-2BE7-AE4B-9500-E8C4686EA220}" type="slidenum">
              <a:rPr lang="en-US" smtClean="0"/>
              <a:t>50</a:t>
            </a:fld>
            <a:endParaRPr lang="en-US"/>
          </a:p>
        </p:txBody>
      </p:sp>
    </p:spTree>
    <p:extLst>
      <p:ext uri="{BB962C8B-B14F-4D97-AF65-F5344CB8AC3E}">
        <p14:creationId xmlns:p14="http://schemas.microsoft.com/office/powerpoint/2010/main" val="1024594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146" y="1579418"/>
            <a:ext cx="8308353" cy="1491478"/>
          </a:xfrm>
        </p:spPr>
        <p:txBody>
          <a:bodyPr wrap="none" anchor="b">
            <a:noAutofit/>
          </a:bodyPr>
          <a:lstStyle>
            <a:lvl1pPr algn="r">
              <a:defRPr sz="4800" b="1" i="0" spc="0" baseline="0">
                <a:solidFill>
                  <a:schemeClr val="tx1"/>
                </a:solidFill>
                <a:effectLst/>
                <a:latin typeface="Gotham Bold" pitchFamily="2" charset="0"/>
                <a:cs typeface="Gotham Bold" pitchFamily="2" charset="0"/>
              </a:defRPr>
            </a:lvl1pPr>
          </a:lstStyle>
          <a:p>
            <a:r>
              <a:rPr lang="en-US" dirty="0"/>
              <a:t>Click to edit title</a:t>
            </a:r>
          </a:p>
        </p:txBody>
      </p:sp>
      <p:sp>
        <p:nvSpPr>
          <p:cNvPr id="3" name="Subtitle 2"/>
          <p:cNvSpPr>
            <a:spLocks noGrp="1"/>
          </p:cNvSpPr>
          <p:nvPr>
            <p:ph type="subTitle" idx="1" hasCustomPrompt="1"/>
          </p:nvPr>
        </p:nvSpPr>
        <p:spPr>
          <a:xfrm>
            <a:off x="1153146" y="3078646"/>
            <a:ext cx="8308353" cy="710573"/>
          </a:xfrm>
        </p:spPr>
        <p:txBody>
          <a:bodyPr anchor="b">
            <a:noAutofit/>
          </a:bodyPr>
          <a:lstStyle>
            <a:lvl1pPr marL="0" indent="0" algn="r">
              <a:buNone/>
              <a:defRPr sz="2800" b="0" i="0">
                <a:solidFill>
                  <a:schemeClr val="tx1"/>
                </a:solidFill>
                <a:latin typeface="Gotham Book" pitchFamily="2" charset="0"/>
                <a:cs typeface="Gotham Book" pitchFamily="2" charset="0"/>
              </a:defRPr>
            </a:lvl1pPr>
            <a:lvl2pPr marL="380992" indent="0" algn="ctr">
              <a:buNone/>
              <a:defRPr sz="1667"/>
            </a:lvl2pPr>
            <a:lvl3pPr marL="761985" indent="0" algn="ctr">
              <a:buNone/>
              <a:defRPr sz="1500"/>
            </a:lvl3pPr>
            <a:lvl4pPr marL="1142977" indent="0" algn="ctr">
              <a:buNone/>
              <a:defRPr sz="1333"/>
            </a:lvl4pPr>
            <a:lvl5pPr marL="1523970" indent="0" algn="ctr">
              <a:buNone/>
              <a:defRPr sz="1333"/>
            </a:lvl5pPr>
            <a:lvl6pPr marL="1904962" indent="0" algn="ctr">
              <a:buNone/>
              <a:defRPr sz="1333"/>
            </a:lvl6pPr>
            <a:lvl7pPr marL="2285954" indent="0" algn="ctr">
              <a:buNone/>
              <a:defRPr sz="1333"/>
            </a:lvl7pPr>
            <a:lvl8pPr marL="2666947" indent="0" algn="ctr">
              <a:buNone/>
              <a:defRPr sz="1333"/>
            </a:lvl8pPr>
            <a:lvl9pPr marL="3047940" indent="0" algn="ctr">
              <a:buNone/>
              <a:defRPr sz="1333"/>
            </a:lvl9pPr>
          </a:lstStyle>
          <a:p>
            <a:r>
              <a:rPr lang="en-US" dirty="0"/>
              <a:t>Click to edit subtitle</a:t>
            </a:r>
          </a:p>
        </p:txBody>
      </p:sp>
    </p:spTree>
    <p:extLst>
      <p:ext uri="{BB962C8B-B14F-4D97-AF65-F5344CB8AC3E}">
        <p14:creationId xmlns:p14="http://schemas.microsoft.com/office/powerpoint/2010/main" val="345582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tit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891628" y="1471448"/>
            <a:ext cx="8376745" cy="1423352"/>
          </a:xfrm>
        </p:spPr>
        <p:txBody>
          <a:bodyPr wrap="none" anchor="t">
            <a:noAutofit/>
          </a:bodyPr>
          <a:lstStyle>
            <a:lvl1pPr algn="r">
              <a:defRPr sz="4800" b="1" i="0" spc="0" baseline="0">
                <a:solidFill>
                  <a:schemeClr val="tx1"/>
                </a:solidFill>
                <a:effectLst/>
                <a:latin typeface="Gotham Bold" pitchFamily="2" charset="0"/>
                <a:cs typeface="Gotham Bold" pitchFamily="2" charset="0"/>
              </a:defRPr>
            </a:lvl1pPr>
          </a:lstStyle>
          <a:p>
            <a:r>
              <a:rPr lang="en-US" dirty="0"/>
              <a:t>Click to edit title</a:t>
            </a:r>
          </a:p>
        </p:txBody>
      </p:sp>
      <p:sp>
        <p:nvSpPr>
          <p:cNvPr id="8" name="Subtitle 2"/>
          <p:cNvSpPr>
            <a:spLocks noGrp="1"/>
          </p:cNvSpPr>
          <p:nvPr>
            <p:ph type="subTitle" idx="1" hasCustomPrompt="1"/>
          </p:nvPr>
        </p:nvSpPr>
        <p:spPr>
          <a:xfrm>
            <a:off x="891628" y="816600"/>
            <a:ext cx="8376745" cy="653822"/>
          </a:xfrm>
        </p:spPr>
        <p:txBody>
          <a:bodyPr anchor="b">
            <a:noAutofit/>
          </a:bodyPr>
          <a:lstStyle>
            <a:lvl1pPr marL="0" indent="0" algn="r">
              <a:buNone/>
              <a:defRPr sz="2800" b="0" i="0">
                <a:solidFill>
                  <a:schemeClr val="tx1"/>
                </a:solidFill>
                <a:latin typeface="Gotham Book" pitchFamily="2" charset="0"/>
                <a:cs typeface="Gotham Book" pitchFamily="2" charset="0"/>
              </a:defRPr>
            </a:lvl1pPr>
            <a:lvl2pPr marL="380992" indent="0" algn="ctr">
              <a:buNone/>
              <a:defRPr sz="1667"/>
            </a:lvl2pPr>
            <a:lvl3pPr marL="761985" indent="0" algn="ctr">
              <a:buNone/>
              <a:defRPr sz="1500"/>
            </a:lvl3pPr>
            <a:lvl4pPr marL="1142977" indent="0" algn="ctr">
              <a:buNone/>
              <a:defRPr sz="1333"/>
            </a:lvl4pPr>
            <a:lvl5pPr marL="1523970" indent="0" algn="ctr">
              <a:buNone/>
              <a:defRPr sz="1333"/>
            </a:lvl5pPr>
            <a:lvl6pPr marL="1904962" indent="0" algn="ctr">
              <a:buNone/>
              <a:defRPr sz="1333"/>
            </a:lvl6pPr>
            <a:lvl7pPr marL="2285954" indent="0" algn="ctr">
              <a:buNone/>
              <a:defRPr sz="1333"/>
            </a:lvl7pPr>
            <a:lvl8pPr marL="2666947" indent="0" algn="ctr">
              <a:buNone/>
              <a:defRPr sz="1333"/>
            </a:lvl8pPr>
            <a:lvl9pPr marL="3047940" indent="0" algn="ctr">
              <a:buNone/>
              <a:defRPr sz="1333"/>
            </a:lvl9pPr>
          </a:lstStyle>
          <a:p>
            <a:r>
              <a:rPr lang="en-US" dirty="0"/>
              <a:t>Click to edit subtitle</a:t>
            </a:r>
          </a:p>
        </p:txBody>
      </p:sp>
    </p:spTree>
    <p:extLst>
      <p:ext uri="{BB962C8B-B14F-4D97-AF65-F5344CB8AC3E}">
        <p14:creationId xmlns:p14="http://schemas.microsoft.com/office/powerpoint/2010/main" val="657427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548946" y="3963576"/>
            <a:ext cx="9062107" cy="588328"/>
          </a:xfrm>
        </p:spPr>
        <p:txBody>
          <a:bodyPr anchor="t">
            <a:noAutofit/>
          </a:bodyPr>
          <a:lstStyle>
            <a:lvl1pPr marL="0" indent="0">
              <a:buNone/>
              <a:defRPr sz="1778"/>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sub title</a:t>
            </a:r>
          </a:p>
        </p:txBody>
      </p:sp>
      <p:sp>
        <p:nvSpPr>
          <p:cNvPr id="5" name="Title 4">
            <a:extLst>
              <a:ext uri="{FF2B5EF4-FFF2-40B4-BE49-F238E27FC236}">
                <a16:creationId xmlns:a16="http://schemas.microsoft.com/office/drawing/2014/main" id="{2CAE61BF-3763-0E4A-999B-8924DFBF3661}"/>
              </a:ext>
            </a:extLst>
          </p:cNvPr>
          <p:cNvSpPr>
            <a:spLocks noGrp="1"/>
          </p:cNvSpPr>
          <p:nvPr>
            <p:ph type="title" hasCustomPrompt="1"/>
          </p:nvPr>
        </p:nvSpPr>
        <p:spPr>
          <a:xfrm>
            <a:off x="548946" y="2622620"/>
            <a:ext cx="9062107" cy="1340956"/>
          </a:xfrm>
        </p:spPr>
        <p:txBody>
          <a:bodyPr anchor="b"/>
          <a:lstStyle/>
          <a:p>
            <a:r>
              <a:rPr lang="en-US" dirty="0"/>
              <a:t>Click to edit title</a:t>
            </a:r>
          </a:p>
        </p:txBody>
      </p:sp>
    </p:spTree>
    <p:extLst>
      <p:ext uri="{BB962C8B-B14F-4D97-AF65-F5344CB8AC3E}">
        <p14:creationId xmlns:p14="http://schemas.microsoft.com/office/powerpoint/2010/main" val="289177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F6A6C647-8D61-1F4E-99D1-2AB4ED068F8F}"/>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lvl1pPr>
              <a:defRPr>
                <a:solidFill>
                  <a:schemeClr val="bg1"/>
                </a:solidFill>
              </a:defRPr>
            </a:lvl1pPr>
          </a:lstStyle>
          <a:p>
            <a:r>
              <a:rPr lang="en-US" dirty="0"/>
              <a:t>Click to edit title</a:t>
            </a:r>
          </a:p>
        </p:txBody>
      </p:sp>
      <p:sp>
        <p:nvSpPr>
          <p:cNvPr id="14" name="Content Placeholder 13">
            <a:extLst>
              <a:ext uri="{FF2B5EF4-FFF2-40B4-BE49-F238E27FC236}">
                <a16:creationId xmlns:a16="http://schemas.microsoft.com/office/drawing/2014/main" id="{001196F0-56A5-0A49-AD87-3B487F495141}"/>
              </a:ext>
            </a:extLst>
          </p:cNvPr>
          <p:cNvSpPr>
            <a:spLocks noGrp="1"/>
          </p:cNvSpPr>
          <p:nvPr>
            <p:ph sz="quarter" idx="13" hasCustomPrompt="1"/>
          </p:nvPr>
        </p:nvSpPr>
        <p:spPr>
          <a:xfrm>
            <a:off x="549275" y="1230313"/>
            <a:ext cx="9061450" cy="3394075"/>
          </a:xfrm>
        </p:spPr>
        <p:txBody>
          <a:bodyPr/>
          <a:lstStyle>
            <a:lvl2pPr marL="571489" indent="-360000">
              <a:buFont typeface="Arial" panose="020B0604020202020204" pitchFamily="34" charset="0"/>
              <a:buChar char="•"/>
              <a:defRPr/>
            </a:lvl2pPr>
            <a:lvl3pPr marL="952480" indent="-270000">
              <a:buFont typeface="Arial" panose="020B0604020202020204" pitchFamily="34" charset="0"/>
              <a:buChar char="•"/>
              <a:defRPr/>
            </a:lvl3pPr>
            <a:lvl4pPr marL="1333473" indent="-234000">
              <a:buFont typeface="Arial" panose="020B0604020202020204" pitchFamily="34" charset="0"/>
              <a:buChar char="•"/>
              <a:defRPr/>
            </a:lvl4pPr>
            <a:lvl5pPr marL="1714466" indent="-190496">
              <a:buFont typeface="Arial" panose="020B0604020202020204" pitchFamily="34" charset="0"/>
              <a:buChar char="•"/>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953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2 columns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BDCE862F-2DE8-F94F-9079-91AF022976F0}"/>
              </a:ext>
            </a:extLst>
          </p:cNvPr>
          <p:cNvSpPr>
            <a:spLocks noGrp="1"/>
          </p:cNvSpPr>
          <p:nvPr>
            <p:ph sz="half" idx="1" hasCustomPrompt="1"/>
          </p:nvPr>
        </p:nvSpPr>
        <p:spPr>
          <a:xfrm>
            <a:off x="548946" y="1248084"/>
            <a:ext cx="4432957" cy="3393546"/>
          </a:xfrm>
        </p:spPr>
        <p:txBody>
          <a:bodyPr>
            <a:noAutofit/>
          </a:bodyPr>
          <a:lstStyle>
            <a:lvl1pPr>
              <a:spcAft>
                <a:spcPts val="1200"/>
              </a:spcAft>
              <a:defRPr sz="2800"/>
            </a:lvl1pPr>
            <a:lvl2pPr marL="571489" indent="-360000">
              <a:spcAft>
                <a:spcPts val="1200"/>
              </a:spcAft>
              <a:buFont typeface="Arial" panose="020B0604020202020204" pitchFamily="34" charset="0"/>
              <a:buChar char="•"/>
              <a:defRPr sz="2400"/>
            </a:lvl2pPr>
            <a:lvl3pPr marL="952480" indent="-270000">
              <a:spcAft>
                <a:spcPts val="1200"/>
              </a:spcAft>
              <a:buFont typeface="Arial" panose="020B0604020202020204" pitchFamily="34" charset="0"/>
              <a:buChar char="•"/>
              <a:defRPr sz="2000"/>
            </a:lvl3pPr>
            <a:lvl4pPr marL="1333473" indent="-23400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4" name="Content Placeholder 3">
            <a:extLst>
              <a:ext uri="{FF2B5EF4-FFF2-40B4-BE49-F238E27FC236}">
                <a16:creationId xmlns:a16="http://schemas.microsoft.com/office/drawing/2014/main" id="{F482732F-316B-FD4C-A0B3-A1EF01C5451C}"/>
              </a:ext>
            </a:extLst>
          </p:cNvPr>
          <p:cNvSpPr>
            <a:spLocks noGrp="1"/>
          </p:cNvSpPr>
          <p:nvPr>
            <p:ph sz="half" idx="2" hasCustomPrompt="1"/>
          </p:nvPr>
        </p:nvSpPr>
        <p:spPr>
          <a:xfrm>
            <a:off x="5178096" y="1248083"/>
            <a:ext cx="4432958" cy="3393547"/>
          </a:xfrm>
        </p:spPr>
        <p:txBody>
          <a:bodyPr>
            <a:noAutofit/>
          </a:bodyPr>
          <a:lstStyle>
            <a:lvl1pPr>
              <a:spcAft>
                <a:spcPts val="1200"/>
              </a:spcAft>
              <a:defRPr sz="2800" baseline="0"/>
            </a:lvl1pPr>
            <a:lvl2pPr marL="571489" indent="-360000">
              <a:spcAft>
                <a:spcPts val="1200"/>
              </a:spcAft>
              <a:buFont typeface="Arial" panose="020B0604020202020204" pitchFamily="34" charset="0"/>
              <a:buChar char="•"/>
              <a:defRPr sz="2400"/>
            </a:lvl2pPr>
            <a:lvl3pPr marL="952480" indent="-270000">
              <a:spcAft>
                <a:spcPts val="1200"/>
              </a:spcAft>
              <a:buFont typeface="Arial" panose="020B0604020202020204" pitchFamily="34" charset="0"/>
              <a:buChar char="•"/>
              <a:defRPr sz="2000"/>
            </a:lvl3pPr>
            <a:lvl4pPr marL="1333473" indent="-23400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8" name="Title Placeholder 1">
            <a:extLst>
              <a:ext uri="{FF2B5EF4-FFF2-40B4-BE49-F238E27FC236}">
                <a16:creationId xmlns:a16="http://schemas.microsoft.com/office/drawing/2014/main" id="{FBF0C72D-9A4A-2A49-B363-B2C415C80BA7}"/>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lvl1pPr>
              <a:defRPr>
                <a:solidFill>
                  <a:schemeClr val="bg1"/>
                </a:solidFill>
              </a:defRPr>
            </a:lvl1pPr>
          </a:lstStyle>
          <a:p>
            <a:r>
              <a:rPr lang="en-US" dirty="0"/>
              <a:t>Click to edit title</a:t>
            </a:r>
          </a:p>
        </p:txBody>
      </p:sp>
    </p:spTree>
    <p:extLst>
      <p:ext uri="{BB962C8B-B14F-4D97-AF65-F5344CB8AC3E}">
        <p14:creationId xmlns:p14="http://schemas.microsoft.com/office/powerpoint/2010/main" val="2728581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wo columns content with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3765038" y="5081519"/>
            <a:ext cx="1322294" cy="276659"/>
          </a:xfrm>
          <a:prstGeom prst="rect">
            <a:avLst/>
          </a:prstGeom>
        </p:spPr>
        <p:txBody>
          <a:bodyPr/>
          <a:lstStyle/>
          <a:p>
            <a:fld id="{B61BEF0D-F0BB-DE4B-95CE-6DB70DBA9567}" type="datetimeFigureOut">
              <a:rPr lang="en-US" smtClean="0"/>
              <a:pPr/>
              <a:t>8/27/2024</a:t>
            </a:fld>
            <a:endParaRPr lang="en-US" dirty="0"/>
          </a:p>
        </p:txBody>
      </p:sp>
      <p:sp>
        <p:nvSpPr>
          <p:cNvPr id="6" name="Footer Placeholder 5"/>
          <p:cNvSpPr>
            <a:spLocks noGrp="1"/>
          </p:cNvSpPr>
          <p:nvPr>
            <p:ph type="ftr" sz="quarter" idx="11"/>
          </p:nvPr>
        </p:nvSpPr>
        <p:spPr>
          <a:xfrm>
            <a:off x="5236884" y="5078099"/>
            <a:ext cx="3429000" cy="280080"/>
          </a:xfrm>
          <a:prstGeom prst="rect">
            <a:avLst/>
          </a:prstGeom>
        </p:spPr>
        <p:txBody>
          <a:bodyPr/>
          <a:lstStyle/>
          <a:p>
            <a:endParaRPr lang="en-US" dirty="0"/>
          </a:p>
        </p:txBody>
      </p:sp>
      <p:sp>
        <p:nvSpPr>
          <p:cNvPr id="7" name="Slide Number Placeholder 6"/>
          <p:cNvSpPr>
            <a:spLocks noGrp="1"/>
          </p:cNvSpPr>
          <p:nvPr>
            <p:ph type="sldNum" sz="quarter" idx="12"/>
          </p:nvPr>
        </p:nvSpPr>
        <p:spPr>
          <a:xfrm>
            <a:off x="8815436" y="5081519"/>
            <a:ext cx="795618" cy="276659"/>
          </a:xfrm>
          <a:prstGeom prst="rect">
            <a:avLst/>
          </a:prstGeom>
        </p:spPr>
        <p:txBody>
          <a:bodyPr/>
          <a:lstStyle/>
          <a:p>
            <a:fld id="{D57F1E4F-1CFF-5643-939E-217C01CDF565}" type="slidenum">
              <a:rPr lang="en-US" smtClean="0"/>
              <a:pPr/>
              <a:t>‹#›</a:t>
            </a:fld>
            <a:endParaRPr lang="en-US" dirty="0"/>
          </a:p>
        </p:txBody>
      </p:sp>
      <p:sp>
        <p:nvSpPr>
          <p:cNvPr id="8" name="Title Placeholder 1">
            <a:extLst>
              <a:ext uri="{FF2B5EF4-FFF2-40B4-BE49-F238E27FC236}">
                <a16:creationId xmlns:a16="http://schemas.microsoft.com/office/drawing/2014/main" id="{CB971B7F-1741-9A4A-B925-11E1F5B352C4}"/>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lvl1pPr>
              <a:defRPr>
                <a:solidFill>
                  <a:schemeClr val="bg1"/>
                </a:solidFill>
              </a:defRPr>
            </a:lvl1pPr>
          </a:lstStyle>
          <a:p>
            <a:r>
              <a:rPr lang="en-US" dirty="0"/>
              <a:t>Click to edit title</a:t>
            </a:r>
          </a:p>
        </p:txBody>
      </p:sp>
      <p:sp>
        <p:nvSpPr>
          <p:cNvPr id="9" name="Content Placeholder 2">
            <a:extLst>
              <a:ext uri="{FF2B5EF4-FFF2-40B4-BE49-F238E27FC236}">
                <a16:creationId xmlns:a16="http://schemas.microsoft.com/office/drawing/2014/main" id="{F32FC316-43A0-314E-884C-19A6592161FA}"/>
              </a:ext>
            </a:extLst>
          </p:cNvPr>
          <p:cNvSpPr>
            <a:spLocks noGrp="1"/>
          </p:cNvSpPr>
          <p:nvPr>
            <p:ph sz="half" idx="1" hasCustomPrompt="1"/>
          </p:nvPr>
        </p:nvSpPr>
        <p:spPr>
          <a:xfrm>
            <a:off x="548946" y="1248084"/>
            <a:ext cx="4432957" cy="3393546"/>
          </a:xfrm>
        </p:spPr>
        <p:txBody>
          <a:bodyPr>
            <a:noAutofit/>
          </a:bodyPr>
          <a:lstStyle>
            <a:lvl1pPr>
              <a:spcAft>
                <a:spcPts val="1200"/>
              </a:spcAft>
              <a:defRPr sz="2800"/>
            </a:lvl1pPr>
            <a:lvl2pPr marL="554389" indent="-342900">
              <a:spcAft>
                <a:spcPts val="1200"/>
              </a:spcAft>
              <a:buFont typeface="Arial" panose="020B0604020202020204" pitchFamily="34" charset="0"/>
              <a:buChar char="•"/>
              <a:defRPr sz="2400"/>
            </a:lvl2pPr>
            <a:lvl3pPr marL="1025380" indent="-342900">
              <a:spcAft>
                <a:spcPts val="1200"/>
              </a:spcAft>
              <a:buFont typeface="Arial" panose="020B0604020202020204" pitchFamily="34" charset="0"/>
              <a:buChar char="•"/>
              <a:defRPr sz="2000"/>
            </a:lvl3pPr>
            <a:lvl4pPr marL="1385223" indent="-28575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0" name="Content Placeholder 3">
            <a:extLst>
              <a:ext uri="{FF2B5EF4-FFF2-40B4-BE49-F238E27FC236}">
                <a16:creationId xmlns:a16="http://schemas.microsoft.com/office/drawing/2014/main" id="{AB32E208-AE39-D149-A2EC-87102F8C0C21}"/>
              </a:ext>
            </a:extLst>
          </p:cNvPr>
          <p:cNvSpPr>
            <a:spLocks noGrp="1"/>
          </p:cNvSpPr>
          <p:nvPr>
            <p:ph sz="half" idx="2" hasCustomPrompt="1"/>
          </p:nvPr>
        </p:nvSpPr>
        <p:spPr>
          <a:xfrm>
            <a:off x="5178096" y="1248083"/>
            <a:ext cx="4432958" cy="3393547"/>
          </a:xfrm>
        </p:spPr>
        <p:txBody>
          <a:bodyPr>
            <a:noAutofit/>
          </a:bodyPr>
          <a:lstStyle>
            <a:lvl1pPr>
              <a:spcAft>
                <a:spcPts val="1200"/>
              </a:spcAft>
              <a:defRPr sz="2800" baseline="0"/>
            </a:lvl1pPr>
            <a:lvl2pPr marL="554389" indent="-342900">
              <a:spcAft>
                <a:spcPts val="1200"/>
              </a:spcAft>
              <a:buFont typeface="Arial" panose="020B0604020202020204" pitchFamily="34" charset="0"/>
              <a:buChar char="•"/>
              <a:defRPr sz="2400"/>
            </a:lvl2pPr>
            <a:lvl3pPr marL="1025380" indent="-342900">
              <a:spcAft>
                <a:spcPts val="1200"/>
              </a:spcAft>
              <a:buFont typeface="Arial" panose="020B0604020202020204" pitchFamily="34" charset="0"/>
              <a:buChar char="•"/>
              <a:defRPr sz="2000"/>
            </a:lvl3pPr>
            <a:lvl4pPr marL="1385223" indent="-28575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175624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lumn text with title and sub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Placeholder 1">
            <a:extLst>
              <a:ext uri="{FF2B5EF4-FFF2-40B4-BE49-F238E27FC236}">
                <a16:creationId xmlns:a16="http://schemas.microsoft.com/office/drawing/2014/main" id="{11C16B46-AD21-E043-ADB4-1911CE898A9D}"/>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p>
            <a:r>
              <a:rPr lang="en-US" dirty="0"/>
              <a:t>Click to edit title</a:t>
            </a:r>
          </a:p>
        </p:txBody>
      </p:sp>
      <p:sp>
        <p:nvSpPr>
          <p:cNvPr id="9" name="Text Placeholder 2">
            <a:extLst>
              <a:ext uri="{FF2B5EF4-FFF2-40B4-BE49-F238E27FC236}">
                <a16:creationId xmlns:a16="http://schemas.microsoft.com/office/drawing/2014/main" id="{DF5D3C69-508E-E343-82E0-194270BE750D}"/>
              </a:ext>
            </a:extLst>
          </p:cNvPr>
          <p:cNvSpPr>
            <a:spLocks noGrp="1"/>
          </p:cNvSpPr>
          <p:nvPr>
            <p:ph type="body" idx="26" hasCustomPrompt="1"/>
          </p:nvPr>
        </p:nvSpPr>
        <p:spPr>
          <a:xfrm>
            <a:off x="548946" y="1368973"/>
            <a:ext cx="2895863" cy="472966"/>
          </a:xfrm>
        </p:spPr>
        <p:txBody>
          <a:bodyPr anchor="t">
            <a:noAutofit/>
          </a:bodyPr>
          <a:lstStyle>
            <a:lvl1pPr marL="0" indent="0">
              <a:buNone/>
              <a:defRPr sz="1600" b="0">
                <a:solidFill>
                  <a:schemeClr val="tx2">
                    <a:lumMod val="50000"/>
                  </a:schemeClr>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sub heading</a:t>
            </a:r>
          </a:p>
        </p:txBody>
      </p:sp>
      <p:sp>
        <p:nvSpPr>
          <p:cNvPr id="10" name="Text Placeholder 2">
            <a:extLst>
              <a:ext uri="{FF2B5EF4-FFF2-40B4-BE49-F238E27FC236}">
                <a16:creationId xmlns:a16="http://schemas.microsoft.com/office/drawing/2014/main" id="{9B9A5ACD-B447-8F44-9065-AD7D1222E29D}"/>
              </a:ext>
            </a:extLst>
          </p:cNvPr>
          <p:cNvSpPr>
            <a:spLocks noGrp="1"/>
          </p:cNvSpPr>
          <p:nvPr>
            <p:ph type="body" idx="27" hasCustomPrompt="1"/>
          </p:nvPr>
        </p:nvSpPr>
        <p:spPr>
          <a:xfrm>
            <a:off x="3631287" y="1377638"/>
            <a:ext cx="2895863" cy="472966"/>
          </a:xfrm>
        </p:spPr>
        <p:txBody>
          <a:bodyPr anchor="t">
            <a:noAutofit/>
          </a:bodyPr>
          <a:lstStyle>
            <a:lvl1pPr marL="0" indent="0">
              <a:buNone/>
              <a:defRPr sz="1600" b="0">
                <a:solidFill>
                  <a:schemeClr val="tx2">
                    <a:lumMod val="50000"/>
                  </a:schemeClr>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sub heading</a:t>
            </a:r>
          </a:p>
        </p:txBody>
      </p:sp>
      <p:sp>
        <p:nvSpPr>
          <p:cNvPr id="11" name="Text Placeholder 2">
            <a:extLst>
              <a:ext uri="{FF2B5EF4-FFF2-40B4-BE49-F238E27FC236}">
                <a16:creationId xmlns:a16="http://schemas.microsoft.com/office/drawing/2014/main" id="{E35FDE71-5828-1A47-B218-9FF0C40675E7}"/>
              </a:ext>
            </a:extLst>
          </p:cNvPr>
          <p:cNvSpPr>
            <a:spLocks noGrp="1"/>
          </p:cNvSpPr>
          <p:nvPr>
            <p:ph type="body" idx="28" hasCustomPrompt="1"/>
          </p:nvPr>
        </p:nvSpPr>
        <p:spPr>
          <a:xfrm>
            <a:off x="6719099" y="1377638"/>
            <a:ext cx="2895863" cy="472966"/>
          </a:xfrm>
        </p:spPr>
        <p:txBody>
          <a:bodyPr anchor="t">
            <a:noAutofit/>
          </a:bodyPr>
          <a:lstStyle>
            <a:lvl1pPr marL="0" indent="0">
              <a:buNone/>
              <a:defRPr sz="1600" b="0">
                <a:solidFill>
                  <a:schemeClr val="tx2">
                    <a:lumMod val="50000"/>
                  </a:schemeClr>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sub heading</a:t>
            </a:r>
          </a:p>
        </p:txBody>
      </p:sp>
      <p:sp>
        <p:nvSpPr>
          <p:cNvPr id="12" name="Content Placeholder 2">
            <a:extLst>
              <a:ext uri="{FF2B5EF4-FFF2-40B4-BE49-F238E27FC236}">
                <a16:creationId xmlns:a16="http://schemas.microsoft.com/office/drawing/2014/main" id="{27284AE9-8724-F345-B285-3794B6E93521}"/>
              </a:ext>
            </a:extLst>
          </p:cNvPr>
          <p:cNvSpPr>
            <a:spLocks noGrp="1"/>
          </p:cNvSpPr>
          <p:nvPr>
            <p:ph sz="half" idx="29" hasCustomPrompt="1"/>
          </p:nvPr>
        </p:nvSpPr>
        <p:spPr>
          <a:xfrm>
            <a:off x="545038" y="1859268"/>
            <a:ext cx="2895862" cy="288089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3" name="Content Placeholder 2">
            <a:extLst>
              <a:ext uri="{FF2B5EF4-FFF2-40B4-BE49-F238E27FC236}">
                <a16:creationId xmlns:a16="http://schemas.microsoft.com/office/drawing/2014/main" id="{2398B590-CBBB-E946-9667-816B3FD224E8}"/>
              </a:ext>
            </a:extLst>
          </p:cNvPr>
          <p:cNvSpPr>
            <a:spLocks noGrp="1"/>
          </p:cNvSpPr>
          <p:nvPr>
            <p:ph sz="half" idx="30" hasCustomPrompt="1"/>
          </p:nvPr>
        </p:nvSpPr>
        <p:spPr>
          <a:xfrm>
            <a:off x="3634023" y="1850604"/>
            <a:ext cx="2895862" cy="288089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4" name="Content Placeholder 2">
            <a:extLst>
              <a:ext uri="{FF2B5EF4-FFF2-40B4-BE49-F238E27FC236}">
                <a16:creationId xmlns:a16="http://schemas.microsoft.com/office/drawing/2014/main" id="{9E29763F-CBDB-6441-8283-079979A86EC9}"/>
              </a:ext>
            </a:extLst>
          </p:cNvPr>
          <p:cNvSpPr>
            <a:spLocks noGrp="1"/>
          </p:cNvSpPr>
          <p:nvPr>
            <p:ph sz="half" idx="31" hasCustomPrompt="1"/>
          </p:nvPr>
        </p:nvSpPr>
        <p:spPr>
          <a:xfrm>
            <a:off x="6715192" y="1859268"/>
            <a:ext cx="2895862" cy="288089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21677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lumn text with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Placeholder 1">
            <a:extLst>
              <a:ext uri="{FF2B5EF4-FFF2-40B4-BE49-F238E27FC236}">
                <a16:creationId xmlns:a16="http://schemas.microsoft.com/office/drawing/2014/main" id="{11C16B46-AD21-E043-ADB4-1911CE898A9D}"/>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p>
            <a:r>
              <a:rPr lang="en-US" dirty="0"/>
              <a:t>Click to edit title</a:t>
            </a:r>
          </a:p>
        </p:txBody>
      </p:sp>
      <p:sp>
        <p:nvSpPr>
          <p:cNvPr id="12" name="Content Placeholder 2">
            <a:extLst>
              <a:ext uri="{FF2B5EF4-FFF2-40B4-BE49-F238E27FC236}">
                <a16:creationId xmlns:a16="http://schemas.microsoft.com/office/drawing/2014/main" id="{27284AE9-8724-F345-B285-3794B6E93521}"/>
              </a:ext>
            </a:extLst>
          </p:cNvPr>
          <p:cNvSpPr>
            <a:spLocks noGrp="1"/>
          </p:cNvSpPr>
          <p:nvPr>
            <p:ph sz="half" idx="29" hasCustomPrompt="1"/>
          </p:nvPr>
        </p:nvSpPr>
        <p:spPr>
          <a:xfrm>
            <a:off x="545038" y="1238374"/>
            <a:ext cx="2895862" cy="336238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3" name="Content Placeholder 2">
            <a:extLst>
              <a:ext uri="{FF2B5EF4-FFF2-40B4-BE49-F238E27FC236}">
                <a16:creationId xmlns:a16="http://schemas.microsoft.com/office/drawing/2014/main" id="{2398B590-CBBB-E946-9667-816B3FD224E8}"/>
              </a:ext>
            </a:extLst>
          </p:cNvPr>
          <p:cNvSpPr>
            <a:spLocks noGrp="1"/>
          </p:cNvSpPr>
          <p:nvPr>
            <p:ph sz="half" idx="30" hasCustomPrompt="1"/>
          </p:nvPr>
        </p:nvSpPr>
        <p:spPr>
          <a:xfrm>
            <a:off x="3634023" y="1229710"/>
            <a:ext cx="2895862" cy="336238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4" name="Content Placeholder 2">
            <a:extLst>
              <a:ext uri="{FF2B5EF4-FFF2-40B4-BE49-F238E27FC236}">
                <a16:creationId xmlns:a16="http://schemas.microsoft.com/office/drawing/2014/main" id="{9E29763F-CBDB-6441-8283-079979A86EC9}"/>
              </a:ext>
            </a:extLst>
          </p:cNvPr>
          <p:cNvSpPr>
            <a:spLocks noGrp="1"/>
          </p:cNvSpPr>
          <p:nvPr>
            <p:ph sz="half" idx="31" hasCustomPrompt="1"/>
          </p:nvPr>
        </p:nvSpPr>
        <p:spPr>
          <a:xfrm>
            <a:off x="6715192" y="1238374"/>
            <a:ext cx="2895862" cy="3362387"/>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894018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ne column text, small title with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2E732-3AEB-2446-A6FA-5AFFBB873A20}"/>
              </a:ext>
            </a:extLst>
          </p:cNvPr>
          <p:cNvSpPr>
            <a:spLocks noGrp="1"/>
          </p:cNvSpPr>
          <p:nvPr>
            <p:ph type="title" hasCustomPrompt="1"/>
          </p:nvPr>
        </p:nvSpPr>
        <p:spPr>
          <a:xfrm>
            <a:off x="371789" y="610431"/>
            <a:ext cx="9515789" cy="499597"/>
          </a:xfrm>
        </p:spPr>
        <p:txBody>
          <a:bodyPr/>
          <a:lstStyle>
            <a:lvl1pPr>
              <a:defRPr sz="2400"/>
            </a:lvl1pPr>
          </a:lstStyle>
          <a:p>
            <a:r>
              <a:rPr lang="en-US" dirty="0"/>
              <a:t>Click to edit title</a:t>
            </a:r>
          </a:p>
        </p:txBody>
      </p:sp>
      <p:sp>
        <p:nvSpPr>
          <p:cNvPr id="3" name="Content Placeholder 2">
            <a:extLst>
              <a:ext uri="{FF2B5EF4-FFF2-40B4-BE49-F238E27FC236}">
                <a16:creationId xmlns:a16="http://schemas.microsoft.com/office/drawing/2014/main" id="{4453B807-26A2-0B44-917E-DCCFEF7EB298}"/>
              </a:ext>
            </a:extLst>
          </p:cNvPr>
          <p:cNvSpPr>
            <a:spLocks noGrp="1"/>
          </p:cNvSpPr>
          <p:nvPr>
            <p:ph sz="half" idx="1" hasCustomPrompt="1"/>
          </p:nvPr>
        </p:nvSpPr>
        <p:spPr>
          <a:xfrm>
            <a:off x="371790" y="1140172"/>
            <a:ext cx="9515788" cy="3642035"/>
          </a:xfrm>
        </p:spPr>
        <p:txBody>
          <a:bodyPr>
            <a:noAutofit/>
          </a:bodyPr>
          <a:lstStyle>
            <a:lvl1pPr marL="0" indent="0">
              <a:spcBef>
                <a:spcPts val="600"/>
              </a:spcBef>
              <a:spcAft>
                <a:spcPts val="0"/>
              </a:spcAft>
              <a:buNone/>
              <a:defRPr sz="2000"/>
            </a:lvl1pPr>
            <a:lvl2pPr marL="497239" indent="-285750">
              <a:spcBef>
                <a:spcPts val="600"/>
              </a:spcBef>
              <a:spcAft>
                <a:spcPts val="0"/>
              </a:spcAft>
              <a:buFont typeface="Arial" panose="020B0604020202020204" pitchFamily="34" charset="0"/>
              <a:buChar char="•"/>
              <a:defRPr sz="1800" b="0" i="0">
                <a:latin typeface="Gotham Book" pitchFamily="2" charset="0"/>
                <a:cs typeface="Gotham Book" pitchFamily="2" charset="0"/>
              </a:defRPr>
            </a:lvl2pPr>
            <a:lvl3pPr marL="968230" indent="-285750">
              <a:spcBef>
                <a:spcPts val="600"/>
              </a:spcBef>
              <a:spcAft>
                <a:spcPts val="0"/>
              </a:spcAft>
              <a:buFont typeface="Arial" panose="020B0604020202020204" pitchFamily="34" charset="0"/>
              <a:buChar char="•"/>
              <a:defRPr sz="1600" b="0" i="0">
                <a:latin typeface="Gotham Book" pitchFamily="2" charset="0"/>
                <a:cs typeface="Gotham Book" pitchFamily="2" charset="0"/>
              </a:defRPr>
            </a:lvl3pPr>
            <a:lvl4pPr marL="1385223" indent="-285750">
              <a:spcBef>
                <a:spcPts val="600"/>
              </a:spcBef>
              <a:spcAft>
                <a:spcPts val="0"/>
              </a:spcAft>
              <a:buFont typeface="Arial" panose="020B0604020202020204" pitchFamily="34" charset="0"/>
              <a:buChar char="•"/>
              <a:defRPr sz="1400" b="0" i="0">
                <a:latin typeface="Gotham Book" pitchFamily="2" charset="0"/>
                <a:cs typeface="Gotham Book" pitchFamily="2" charset="0"/>
              </a:defRPr>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616611C-9122-E049-912F-ABF2154EE879}"/>
              </a:ext>
            </a:extLst>
          </p:cNvPr>
          <p:cNvSpPr>
            <a:spLocks noGrp="1"/>
          </p:cNvSpPr>
          <p:nvPr>
            <p:ph type="dt" sz="half" idx="10"/>
          </p:nvPr>
        </p:nvSpPr>
        <p:spPr>
          <a:xfrm>
            <a:off x="3765038" y="5081519"/>
            <a:ext cx="1322294" cy="276659"/>
          </a:xfrm>
          <a:prstGeom prst="rect">
            <a:avLst/>
          </a:prstGeom>
        </p:spPr>
        <p:txBody>
          <a:bodyPr/>
          <a:lstStyle/>
          <a:p>
            <a:fld id="{B61BEF0D-F0BB-DE4B-95CE-6DB70DBA9567}" type="datetimeFigureOut">
              <a:rPr lang="en-US" smtClean="0"/>
              <a:pPr/>
              <a:t>8/27/2024</a:t>
            </a:fld>
            <a:endParaRPr lang="en-US" dirty="0"/>
          </a:p>
        </p:txBody>
      </p:sp>
      <p:sp>
        <p:nvSpPr>
          <p:cNvPr id="5" name="Footer Placeholder 4">
            <a:extLst>
              <a:ext uri="{FF2B5EF4-FFF2-40B4-BE49-F238E27FC236}">
                <a16:creationId xmlns:a16="http://schemas.microsoft.com/office/drawing/2014/main" id="{3A1A17CA-2218-B242-BA20-69CBB4C51EE4}"/>
              </a:ext>
            </a:extLst>
          </p:cNvPr>
          <p:cNvSpPr>
            <a:spLocks noGrp="1"/>
          </p:cNvSpPr>
          <p:nvPr>
            <p:ph type="ftr" sz="quarter" idx="11"/>
          </p:nvPr>
        </p:nvSpPr>
        <p:spPr>
          <a:xfrm>
            <a:off x="5236884" y="5078099"/>
            <a:ext cx="3429000" cy="280080"/>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7D4A38B-A490-B042-9C4F-4C94FD393F54}"/>
              </a:ext>
            </a:extLst>
          </p:cNvPr>
          <p:cNvSpPr>
            <a:spLocks noGrp="1"/>
          </p:cNvSpPr>
          <p:nvPr>
            <p:ph type="sldNum" sz="quarter" idx="12"/>
          </p:nvPr>
        </p:nvSpPr>
        <p:spPr>
          <a:xfrm>
            <a:off x="8815436" y="5081519"/>
            <a:ext cx="795618" cy="276659"/>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5667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bullets and right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04B78269-2564-3649-96BA-0374B26733E7}"/>
              </a:ext>
            </a:extLst>
          </p:cNvPr>
          <p:cNvSpPr>
            <a:spLocks noGrp="1"/>
          </p:cNvSpPr>
          <p:nvPr>
            <p:ph type="title" hasCustomPrompt="1"/>
          </p:nvPr>
        </p:nvSpPr>
        <p:spPr>
          <a:xfrm>
            <a:off x="548947" y="304271"/>
            <a:ext cx="5231743" cy="925438"/>
          </a:xfrm>
          <a:prstGeom prst="rect">
            <a:avLst/>
          </a:prstGeom>
        </p:spPr>
        <p:txBody>
          <a:bodyPr vert="horz" lIns="91440" tIns="45720" rIns="91440" bIns="45720" rtlCol="0" anchor="ctr">
            <a:noAutofit/>
          </a:bodyPr>
          <a:lstStyle/>
          <a:p>
            <a:r>
              <a:rPr lang="en-US" dirty="0"/>
              <a:t>Click to edit title</a:t>
            </a:r>
          </a:p>
        </p:txBody>
      </p:sp>
      <p:sp>
        <p:nvSpPr>
          <p:cNvPr id="11" name="Content Placeholder 2">
            <a:extLst>
              <a:ext uri="{FF2B5EF4-FFF2-40B4-BE49-F238E27FC236}">
                <a16:creationId xmlns:a16="http://schemas.microsoft.com/office/drawing/2014/main" id="{A8F76752-A6BF-1643-A2FD-29A57B1BBD08}"/>
              </a:ext>
            </a:extLst>
          </p:cNvPr>
          <p:cNvSpPr>
            <a:spLocks noGrp="1"/>
          </p:cNvSpPr>
          <p:nvPr>
            <p:ph sz="half" idx="13" hasCustomPrompt="1"/>
          </p:nvPr>
        </p:nvSpPr>
        <p:spPr>
          <a:xfrm>
            <a:off x="548946" y="1229709"/>
            <a:ext cx="5231744" cy="3552498"/>
          </a:xfrm>
        </p:spPr>
        <p:txBody>
          <a:bodyPr>
            <a:noAutofit/>
          </a:bodyPr>
          <a:lstStyle>
            <a:lvl1pPr>
              <a:spcAft>
                <a:spcPts val="1200"/>
              </a:spcAft>
              <a:defRPr sz="2800"/>
            </a:lvl1pPr>
            <a:lvl2pPr marL="554389" indent="-342900">
              <a:spcAft>
                <a:spcPts val="1200"/>
              </a:spcAft>
              <a:buFont typeface="Arial" panose="020B0604020202020204" pitchFamily="34" charset="0"/>
              <a:buChar char="•"/>
              <a:defRPr sz="2400"/>
            </a:lvl2pPr>
            <a:lvl3pPr marL="1025380" indent="-342900">
              <a:spcAft>
                <a:spcPts val="1200"/>
              </a:spcAft>
              <a:buFont typeface="Arial" panose="020B0604020202020204" pitchFamily="34" charset="0"/>
              <a:buChar char="•"/>
              <a:defRPr sz="2000"/>
            </a:lvl3pPr>
            <a:lvl4pPr marL="1385223" indent="-28575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4" name="Picture Placeholder 13">
            <a:extLst>
              <a:ext uri="{FF2B5EF4-FFF2-40B4-BE49-F238E27FC236}">
                <a16:creationId xmlns:a16="http://schemas.microsoft.com/office/drawing/2014/main" id="{79B62AAE-DA19-E14B-B2DB-6EB9850732B5}"/>
              </a:ext>
            </a:extLst>
          </p:cNvPr>
          <p:cNvSpPr>
            <a:spLocks noGrp="1"/>
          </p:cNvSpPr>
          <p:nvPr>
            <p:ph type="pic" sz="quarter" idx="14"/>
          </p:nvPr>
        </p:nvSpPr>
        <p:spPr>
          <a:xfrm>
            <a:off x="6340509" y="860924"/>
            <a:ext cx="3270543" cy="4267201"/>
          </a:xfrm>
        </p:spPr>
        <p:txBody>
          <a:bodyPr/>
          <a:lstStyle/>
          <a:p>
            <a:r>
              <a:rPr lang="en-US"/>
              <a:t>Click icon to add picture</a:t>
            </a:r>
          </a:p>
        </p:txBody>
      </p:sp>
    </p:spTree>
    <p:extLst>
      <p:ext uri="{BB962C8B-B14F-4D97-AF65-F5344CB8AC3E}">
        <p14:creationId xmlns:p14="http://schemas.microsoft.com/office/powerpoint/2010/main" val="402740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bullets and left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04B78269-2564-3649-96BA-0374B26733E7}"/>
              </a:ext>
            </a:extLst>
          </p:cNvPr>
          <p:cNvSpPr>
            <a:spLocks noGrp="1"/>
          </p:cNvSpPr>
          <p:nvPr>
            <p:ph type="title" hasCustomPrompt="1"/>
          </p:nvPr>
        </p:nvSpPr>
        <p:spPr>
          <a:xfrm>
            <a:off x="4379311" y="304271"/>
            <a:ext cx="5231743" cy="925438"/>
          </a:xfrm>
          <a:prstGeom prst="rect">
            <a:avLst/>
          </a:prstGeom>
        </p:spPr>
        <p:txBody>
          <a:bodyPr vert="horz" lIns="91440" tIns="45720" rIns="91440" bIns="45720" rtlCol="0" anchor="ctr">
            <a:noAutofit/>
          </a:bodyPr>
          <a:lstStyle/>
          <a:p>
            <a:r>
              <a:rPr lang="en-US" dirty="0"/>
              <a:t>Click to edit title</a:t>
            </a:r>
          </a:p>
        </p:txBody>
      </p:sp>
      <p:sp>
        <p:nvSpPr>
          <p:cNvPr id="11" name="Content Placeholder 2">
            <a:extLst>
              <a:ext uri="{FF2B5EF4-FFF2-40B4-BE49-F238E27FC236}">
                <a16:creationId xmlns:a16="http://schemas.microsoft.com/office/drawing/2014/main" id="{A8F76752-A6BF-1643-A2FD-29A57B1BBD08}"/>
              </a:ext>
            </a:extLst>
          </p:cNvPr>
          <p:cNvSpPr>
            <a:spLocks noGrp="1"/>
          </p:cNvSpPr>
          <p:nvPr>
            <p:ph sz="half" idx="13" hasCustomPrompt="1"/>
          </p:nvPr>
        </p:nvSpPr>
        <p:spPr>
          <a:xfrm>
            <a:off x="4379310" y="1229709"/>
            <a:ext cx="5231744" cy="3857298"/>
          </a:xfrm>
        </p:spPr>
        <p:txBody>
          <a:bodyPr>
            <a:noAutofit/>
          </a:bodyPr>
          <a:lstStyle>
            <a:lvl1pPr>
              <a:spcAft>
                <a:spcPts val="1200"/>
              </a:spcAft>
              <a:defRPr sz="2800"/>
            </a:lvl1pPr>
            <a:lvl2pPr marL="554389" indent="-342900">
              <a:spcAft>
                <a:spcPts val="1200"/>
              </a:spcAft>
              <a:buFont typeface="Arial" panose="020B0604020202020204" pitchFamily="34" charset="0"/>
              <a:buChar char="•"/>
              <a:defRPr sz="2400"/>
            </a:lvl2pPr>
            <a:lvl3pPr marL="1025380" indent="-342900">
              <a:spcAft>
                <a:spcPts val="1200"/>
              </a:spcAft>
              <a:buFont typeface="Arial" panose="020B0604020202020204" pitchFamily="34" charset="0"/>
              <a:buChar char="•"/>
              <a:defRPr sz="2000"/>
            </a:lvl3pPr>
            <a:lvl4pPr marL="1385223" indent="-285750">
              <a:spcAft>
                <a:spcPts val="1200"/>
              </a:spcAft>
              <a:buFont typeface="Arial" panose="020B0604020202020204" pitchFamily="34" charset="0"/>
              <a:buChar char="•"/>
              <a:defRPr sz="1800"/>
            </a:lvl4pPr>
          </a:lstStyle>
          <a:p>
            <a:pPr lvl="0"/>
            <a:r>
              <a:rPr lang="en-US" dirty="0"/>
              <a:t>Edit first level bullet</a:t>
            </a:r>
          </a:p>
          <a:p>
            <a:pPr lvl="1"/>
            <a:r>
              <a:rPr lang="en-US" dirty="0"/>
              <a:t>Second level</a:t>
            </a:r>
          </a:p>
          <a:p>
            <a:pPr lvl="2"/>
            <a:r>
              <a:rPr lang="en-US" dirty="0"/>
              <a:t>Third level</a:t>
            </a:r>
          </a:p>
          <a:p>
            <a:pPr lvl="3"/>
            <a:r>
              <a:rPr lang="en-US" dirty="0"/>
              <a:t>Fourth level</a:t>
            </a:r>
          </a:p>
        </p:txBody>
      </p:sp>
      <p:sp>
        <p:nvSpPr>
          <p:cNvPr id="14" name="Picture Placeholder 13">
            <a:extLst>
              <a:ext uri="{FF2B5EF4-FFF2-40B4-BE49-F238E27FC236}">
                <a16:creationId xmlns:a16="http://schemas.microsoft.com/office/drawing/2014/main" id="{79B62AAE-DA19-E14B-B2DB-6EB9850732B5}"/>
              </a:ext>
            </a:extLst>
          </p:cNvPr>
          <p:cNvSpPr>
            <a:spLocks noGrp="1"/>
          </p:cNvSpPr>
          <p:nvPr>
            <p:ph type="pic" sz="quarter" idx="14"/>
          </p:nvPr>
        </p:nvSpPr>
        <p:spPr>
          <a:xfrm>
            <a:off x="475373" y="746496"/>
            <a:ext cx="3318862" cy="4519187"/>
          </a:xfrm>
        </p:spPr>
        <p:txBody>
          <a:bodyPr/>
          <a:lstStyle/>
          <a:p>
            <a:r>
              <a:rPr lang="en-US"/>
              <a:t>Click icon to add picture</a:t>
            </a:r>
          </a:p>
        </p:txBody>
      </p:sp>
    </p:spTree>
    <p:extLst>
      <p:ext uri="{BB962C8B-B14F-4D97-AF65-F5344CB8AC3E}">
        <p14:creationId xmlns:p14="http://schemas.microsoft.com/office/powerpoint/2010/main" val="4086659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2-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F3F504F-3A41-DC4B-BEE1-47D0E19E9F8E}"/>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p>
            <a:r>
              <a:rPr lang="en-US" dirty="0"/>
              <a:t>Click to edit title</a:t>
            </a:r>
          </a:p>
        </p:txBody>
      </p:sp>
      <p:sp>
        <p:nvSpPr>
          <p:cNvPr id="9" name="Picture Placeholder 7">
            <a:extLst>
              <a:ext uri="{FF2B5EF4-FFF2-40B4-BE49-F238E27FC236}">
                <a16:creationId xmlns:a16="http://schemas.microsoft.com/office/drawing/2014/main" id="{824842C3-42B5-9C43-9E2C-66DDA1C83AEB}"/>
              </a:ext>
            </a:extLst>
          </p:cNvPr>
          <p:cNvSpPr>
            <a:spLocks noGrp="1"/>
          </p:cNvSpPr>
          <p:nvPr>
            <p:ph type="pic" sz="quarter" idx="14" hasCustomPrompt="1"/>
          </p:nvPr>
        </p:nvSpPr>
        <p:spPr>
          <a:xfrm>
            <a:off x="5209630" y="1229708"/>
            <a:ext cx="4420578" cy="3426375"/>
          </a:xfrm>
        </p:spPr>
        <p:txBody>
          <a:bodyPr>
            <a:normAutofit/>
          </a:bodyPr>
          <a:lstStyle>
            <a:lvl1pPr marL="0" marR="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sz="2000">
                <a:solidFill>
                  <a:schemeClr val="tx1">
                    <a:lumMod val="75000"/>
                  </a:schemeClr>
                </a:solidFill>
              </a:defRPr>
            </a:lvl1pPr>
          </a:lstStyle>
          <a:p>
            <a:pPr marL="0" marR="0" lvl="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dirty="0"/>
              <a:t>Click icon to add picture – remember to add alt tag(s)</a:t>
            </a:r>
          </a:p>
        </p:txBody>
      </p:sp>
      <p:sp>
        <p:nvSpPr>
          <p:cNvPr id="12" name="Picture Placeholder 7">
            <a:extLst>
              <a:ext uri="{FF2B5EF4-FFF2-40B4-BE49-F238E27FC236}">
                <a16:creationId xmlns:a16="http://schemas.microsoft.com/office/drawing/2014/main" id="{A89EA318-93EB-D34A-957B-D0D443FDB6FB}"/>
              </a:ext>
            </a:extLst>
          </p:cNvPr>
          <p:cNvSpPr>
            <a:spLocks noGrp="1"/>
          </p:cNvSpPr>
          <p:nvPr>
            <p:ph type="pic" sz="quarter" idx="15" hasCustomPrompt="1"/>
          </p:nvPr>
        </p:nvSpPr>
        <p:spPr>
          <a:xfrm>
            <a:off x="548946" y="1229707"/>
            <a:ext cx="4420578" cy="3426375"/>
          </a:xfrm>
        </p:spPr>
        <p:txBody>
          <a:bodyPr>
            <a:normAutofit/>
          </a:bodyPr>
          <a:lstStyle>
            <a:lvl1pPr marL="0" marR="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sz="2000">
                <a:solidFill>
                  <a:schemeClr val="tx1">
                    <a:lumMod val="75000"/>
                  </a:schemeClr>
                </a:solidFill>
              </a:defRPr>
            </a:lvl1pPr>
          </a:lstStyle>
          <a:p>
            <a:pPr marL="0" marR="0" lvl="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dirty="0"/>
              <a:t>Click icon to add picture – remember to add alt tag(s)</a:t>
            </a:r>
          </a:p>
        </p:txBody>
      </p:sp>
    </p:spTree>
    <p:extLst>
      <p:ext uri="{BB962C8B-B14F-4D97-AF65-F5344CB8AC3E}">
        <p14:creationId xmlns:p14="http://schemas.microsoft.com/office/powerpoint/2010/main" val="721343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images with title and capti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xt Placeholder 2"/>
          <p:cNvSpPr>
            <a:spLocks noGrp="1"/>
          </p:cNvSpPr>
          <p:nvPr>
            <p:ph type="body" idx="1" hasCustomPrompt="1"/>
          </p:nvPr>
        </p:nvSpPr>
        <p:spPr>
          <a:xfrm>
            <a:off x="548946" y="4311085"/>
            <a:ext cx="2895863" cy="472966"/>
          </a:xfrm>
        </p:spPr>
        <p:txBody>
          <a:bodyPr anchor="b">
            <a:noAutofit/>
          </a:bodyPr>
          <a:lstStyle>
            <a:lvl1pPr marL="0" indent="0">
              <a:lnSpc>
                <a:spcPct val="100000"/>
              </a:lnSpc>
              <a:buNone/>
              <a:defRPr sz="1400" b="0">
                <a:solidFill>
                  <a:srgbClr val="646469"/>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CAPTION</a:t>
            </a:r>
          </a:p>
        </p:txBody>
      </p:sp>
      <p:sp>
        <p:nvSpPr>
          <p:cNvPr id="20" name="Picture Placeholder 2"/>
          <p:cNvSpPr>
            <a:spLocks noGrp="1" noChangeAspect="1"/>
          </p:cNvSpPr>
          <p:nvPr>
            <p:ph type="pic" idx="15"/>
          </p:nvPr>
        </p:nvSpPr>
        <p:spPr>
          <a:xfrm>
            <a:off x="548950" y="1377638"/>
            <a:ext cx="2895864" cy="2924782"/>
          </a:xfrm>
          <a:prstGeom prst="roundRect">
            <a:avLst>
              <a:gd name="adj" fmla="val 1858"/>
            </a:avLst>
          </a:prstGeom>
          <a:effectLst/>
        </p:spPr>
        <p:txBody>
          <a:bodyPr anchor="t">
            <a:normAutofit/>
          </a:bodyPr>
          <a:lstStyle>
            <a:lvl1pPr marL="0" indent="0" algn="ctr">
              <a:buNone/>
              <a:defRPr sz="1333">
                <a:effectLst/>
              </a:defRPr>
            </a:lvl1pPr>
            <a:lvl2pPr marL="380992" indent="0">
              <a:buNone/>
              <a:defRPr sz="1333"/>
            </a:lvl2pPr>
            <a:lvl3pPr marL="761985" indent="0">
              <a:buNone/>
              <a:defRPr sz="1333"/>
            </a:lvl3pPr>
            <a:lvl4pPr marL="1142977" indent="0">
              <a:buNone/>
              <a:defRPr sz="1333"/>
            </a:lvl4pPr>
            <a:lvl5pPr marL="1523970" indent="0">
              <a:buNone/>
              <a:defRPr sz="1333"/>
            </a:lvl5pPr>
            <a:lvl6pPr marL="1904962" indent="0">
              <a:buNone/>
              <a:defRPr sz="1333"/>
            </a:lvl6pPr>
            <a:lvl7pPr marL="2285954" indent="0">
              <a:buNone/>
              <a:defRPr sz="1333"/>
            </a:lvl7pPr>
            <a:lvl8pPr marL="2666947" indent="0">
              <a:buNone/>
              <a:defRPr sz="1333"/>
            </a:lvl8pPr>
            <a:lvl9pPr marL="3047940" indent="0">
              <a:buNone/>
              <a:defRPr sz="1333"/>
            </a:lvl9pPr>
          </a:lstStyle>
          <a:p>
            <a:r>
              <a:rPr lang="en-US"/>
              <a:t>Click icon to add picture</a:t>
            </a:r>
            <a:endParaRPr lang="en-US" dirty="0"/>
          </a:p>
        </p:txBody>
      </p:sp>
      <p:sp>
        <p:nvSpPr>
          <p:cNvPr id="23" name="Picture Placeholder 2"/>
          <p:cNvSpPr>
            <a:spLocks noGrp="1" noChangeAspect="1"/>
          </p:cNvSpPr>
          <p:nvPr>
            <p:ph type="pic" idx="21"/>
          </p:nvPr>
        </p:nvSpPr>
        <p:spPr>
          <a:xfrm>
            <a:off x="3640670" y="1377638"/>
            <a:ext cx="2886481" cy="2924782"/>
          </a:xfrm>
          <a:prstGeom prst="roundRect">
            <a:avLst>
              <a:gd name="adj" fmla="val 1858"/>
            </a:avLst>
          </a:prstGeom>
          <a:effectLst/>
        </p:spPr>
        <p:txBody>
          <a:bodyPr anchor="t">
            <a:normAutofit/>
          </a:bodyPr>
          <a:lstStyle>
            <a:lvl1pPr marL="0" indent="0" algn="ctr">
              <a:buNone/>
              <a:defRPr sz="1333">
                <a:effectLst/>
              </a:defRPr>
            </a:lvl1pPr>
            <a:lvl2pPr marL="380992" indent="0">
              <a:buNone/>
              <a:defRPr sz="1333"/>
            </a:lvl2pPr>
            <a:lvl3pPr marL="761985" indent="0">
              <a:buNone/>
              <a:defRPr sz="1333"/>
            </a:lvl3pPr>
            <a:lvl4pPr marL="1142977" indent="0">
              <a:buNone/>
              <a:defRPr sz="1333"/>
            </a:lvl4pPr>
            <a:lvl5pPr marL="1523970" indent="0">
              <a:buNone/>
              <a:defRPr sz="1333"/>
            </a:lvl5pPr>
            <a:lvl6pPr marL="1904962" indent="0">
              <a:buNone/>
              <a:defRPr sz="1333"/>
            </a:lvl6pPr>
            <a:lvl7pPr marL="2285954" indent="0">
              <a:buNone/>
              <a:defRPr sz="1333"/>
            </a:lvl7pPr>
            <a:lvl8pPr marL="2666947" indent="0">
              <a:buNone/>
              <a:defRPr sz="1333"/>
            </a:lvl8pPr>
            <a:lvl9pPr marL="3047940" indent="0">
              <a:buNone/>
              <a:defRPr sz="1333"/>
            </a:lvl9pPr>
          </a:lstStyle>
          <a:p>
            <a:r>
              <a:rPr lang="en-US"/>
              <a:t>Click icon to add picture</a:t>
            </a:r>
            <a:endParaRPr lang="en-US" dirty="0"/>
          </a:p>
        </p:txBody>
      </p:sp>
      <p:sp>
        <p:nvSpPr>
          <p:cNvPr id="26" name="Picture Placeholder 2"/>
          <p:cNvSpPr>
            <a:spLocks noGrp="1" noChangeAspect="1"/>
          </p:cNvSpPr>
          <p:nvPr>
            <p:ph type="pic" idx="22"/>
          </p:nvPr>
        </p:nvSpPr>
        <p:spPr>
          <a:xfrm>
            <a:off x="6723008" y="1377638"/>
            <a:ext cx="2888046" cy="2924782"/>
          </a:xfrm>
          <a:prstGeom prst="roundRect">
            <a:avLst>
              <a:gd name="adj" fmla="val 1858"/>
            </a:avLst>
          </a:prstGeom>
          <a:effectLst/>
        </p:spPr>
        <p:txBody>
          <a:bodyPr anchor="t">
            <a:normAutofit/>
          </a:bodyPr>
          <a:lstStyle>
            <a:lvl1pPr marL="0" indent="0" algn="ctr">
              <a:buNone/>
              <a:defRPr sz="1333">
                <a:effectLst/>
              </a:defRPr>
            </a:lvl1pPr>
            <a:lvl2pPr marL="380992" indent="0">
              <a:buNone/>
              <a:defRPr sz="1333"/>
            </a:lvl2pPr>
            <a:lvl3pPr marL="761985" indent="0">
              <a:buNone/>
              <a:defRPr sz="1333"/>
            </a:lvl3pPr>
            <a:lvl4pPr marL="1142977" indent="0">
              <a:buNone/>
              <a:defRPr sz="1333"/>
            </a:lvl4pPr>
            <a:lvl5pPr marL="1523970" indent="0">
              <a:buNone/>
              <a:defRPr sz="1333"/>
            </a:lvl5pPr>
            <a:lvl6pPr marL="1904962" indent="0">
              <a:buNone/>
              <a:defRPr sz="1333"/>
            </a:lvl6pPr>
            <a:lvl7pPr marL="2285954" indent="0">
              <a:buNone/>
              <a:defRPr sz="1333"/>
            </a:lvl7pPr>
            <a:lvl8pPr marL="2666947" indent="0">
              <a:buNone/>
              <a:defRPr sz="1333"/>
            </a:lvl8pPr>
            <a:lvl9pPr marL="3047940" indent="0">
              <a:buNone/>
              <a:defRPr sz="1333"/>
            </a:lvl9pPr>
          </a:lstStyle>
          <a:p>
            <a:r>
              <a:rPr lang="en-US"/>
              <a:t>Click icon to add picture</a:t>
            </a:r>
            <a:endParaRPr lang="en-US" dirty="0"/>
          </a:p>
        </p:txBody>
      </p:sp>
      <p:sp>
        <p:nvSpPr>
          <p:cNvPr id="17" name="Text Placeholder 2"/>
          <p:cNvSpPr>
            <a:spLocks noGrp="1"/>
          </p:cNvSpPr>
          <p:nvPr>
            <p:ph type="body" idx="23" hasCustomPrompt="1"/>
          </p:nvPr>
        </p:nvSpPr>
        <p:spPr>
          <a:xfrm>
            <a:off x="3656397" y="4311085"/>
            <a:ext cx="2870753" cy="472966"/>
          </a:xfrm>
        </p:spPr>
        <p:txBody>
          <a:bodyPr anchor="b">
            <a:noAutofit/>
          </a:bodyPr>
          <a:lstStyle>
            <a:lvl1pPr marL="0" marR="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sz="1400" b="0">
                <a:solidFill>
                  <a:srgbClr val="646469"/>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CAPTION</a:t>
            </a:r>
          </a:p>
        </p:txBody>
      </p:sp>
      <p:sp>
        <p:nvSpPr>
          <p:cNvPr id="28" name="Text Placeholder 2"/>
          <p:cNvSpPr>
            <a:spLocks noGrp="1"/>
          </p:cNvSpPr>
          <p:nvPr>
            <p:ph type="body" idx="25" hasCustomPrompt="1"/>
          </p:nvPr>
        </p:nvSpPr>
        <p:spPr>
          <a:xfrm>
            <a:off x="6738738" y="4302420"/>
            <a:ext cx="2870752" cy="472966"/>
          </a:xfrm>
        </p:spPr>
        <p:txBody>
          <a:bodyPr anchor="b">
            <a:noAutofit/>
          </a:bodyPr>
          <a:lstStyle>
            <a:lvl1pPr marL="0" indent="0">
              <a:lnSpc>
                <a:spcPct val="100000"/>
              </a:lnSpc>
              <a:buNone/>
              <a:defRPr sz="1400" b="0">
                <a:solidFill>
                  <a:srgbClr val="646469"/>
                </a:solidFill>
              </a:defRPr>
            </a:lvl1pPr>
            <a:lvl2pPr marL="380992" indent="0">
              <a:buNone/>
              <a:defRPr sz="1667" b="1"/>
            </a:lvl2pPr>
            <a:lvl3pPr marL="761985" indent="0">
              <a:buNone/>
              <a:defRPr sz="1500" b="1"/>
            </a:lvl3pPr>
            <a:lvl4pPr marL="1142977" indent="0">
              <a:buNone/>
              <a:defRPr sz="1333" b="1"/>
            </a:lvl4pPr>
            <a:lvl5pPr marL="1523970" indent="0">
              <a:buNone/>
              <a:defRPr sz="1333" b="1"/>
            </a:lvl5pPr>
            <a:lvl6pPr marL="1904962" indent="0">
              <a:buNone/>
              <a:defRPr sz="1333" b="1"/>
            </a:lvl6pPr>
            <a:lvl7pPr marL="2285954" indent="0">
              <a:buNone/>
              <a:defRPr sz="1333" b="1"/>
            </a:lvl7pPr>
            <a:lvl8pPr marL="2666947" indent="0">
              <a:buNone/>
              <a:defRPr sz="1333" b="1"/>
            </a:lvl8pPr>
            <a:lvl9pPr marL="3047940" indent="0">
              <a:buNone/>
              <a:defRPr sz="1333" b="1"/>
            </a:lvl9pPr>
          </a:lstStyle>
          <a:p>
            <a:pPr lvl="0"/>
            <a:r>
              <a:rPr lang="en-US" dirty="0"/>
              <a:t>CLICK TO EDIT CAPTION</a:t>
            </a:r>
          </a:p>
        </p:txBody>
      </p:sp>
      <p:sp>
        <p:nvSpPr>
          <p:cNvPr id="16" name="Title Placeholder 1">
            <a:extLst>
              <a:ext uri="{FF2B5EF4-FFF2-40B4-BE49-F238E27FC236}">
                <a16:creationId xmlns:a16="http://schemas.microsoft.com/office/drawing/2014/main" id="{11C16B46-AD21-E043-ADB4-1911CE898A9D}"/>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p>
            <a:r>
              <a:rPr lang="en-US" dirty="0"/>
              <a:t>Click to edit title</a:t>
            </a:r>
          </a:p>
        </p:txBody>
      </p:sp>
    </p:spTree>
    <p:extLst>
      <p:ext uri="{BB962C8B-B14F-4D97-AF65-F5344CB8AC3E}">
        <p14:creationId xmlns:p14="http://schemas.microsoft.com/office/powerpoint/2010/main" val="381538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noramic image with caption and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699823" y="822854"/>
            <a:ext cx="8763000" cy="3417549"/>
          </a:xfrm>
        </p:spPr>
        <p:txBody>
          <a:bodyPr anchor="t">
            <a:normAutofit/>
          </a:bodyPr>
          <a:lstStyle>
            <a:lvl1pPr marL="0" indent="0">
              <a:buNone/>
              <a:defRPr sz="1400" baseline="0">
                <a:solidFill>
                  <a:schemeClr val="tx1">
                    <a:lumMod val="85000"/>
                  </a:schemeClr>
                </a:solidFill>
              </a:defRPr>
            </a:lvl1pPr>
            <a:lvl2pPr marL="380992" indent="0">
              <a:buNone/>
              <a:defRPr sz="2333"/>
            </a:lvl2pPr>
            <a:lvl3pPr marL="761985" indent="0">
              <a:buNone/>
              <a:defRPr sz="2000"/>
            </a:lvl3pPr>
            <a:lvl4pPr marL="1142977" indent="0">
              <a:buNone/>
              <a:defRPr sz="1667"/>
            </a:lvl4pPr>
            <a:lvl5pPr marL="1523970" indent="0">
              <a:buNone/>
              <a:defRPr sz="1667"/>
            </a:lvl5pPr>
            <a:lvl6pPr marL="1904962" indent="0">
              <a:buNone/>
              <a:defRPr sz="1667"/>
            </a:lvl6pPr>
            <a:lvl7pPr marL="2285954" indent="0">
              <a:buNone/>
              <a:defRPr sz="1667"/>
            </a:lvl7pPr>
            <a:lvl8pPr marL="2666947" indent="0">
              <a:buNone/>
              <a:defRPr sz="1667"/>
            </a:lvl8pPr>
            <a:lvl9pPr marL="3047940" indent="0">
              <a:buNone/>
              <a:defRPr sz="1667"/>
            </a:lvl9pPr>
          </a:lstStyle>
          <a:p>
            <a:r>
              <a:rPr lang="en-US" dirty="0"/>
              <a:t>Click icon to add picture – remember to add alt tag(s)</a:t>
            </a:r>
          </a:p>
        </p:txBody>
      </p:sp>
      <p:sp>
        <p:nvSpPr>
          <p:cNvPr id="4" name="Text Placeholder 3"/>
          <p:cNvSpPr>
            <a:spLocks noGrp="1"/>
          </p:cNvSpPr>
          <p:nvPr>
            <p:ph type="body" sz="half" idx="2" hasCustomPrompt="1"/>
          </p:nvPr>
        </p:nvSpPr>
        <p:spPr>
          <a:xfrm>
            <a:off x="699826" y="4322102"/>
            <a:ext cx="8761677" cy="568727"/>
          </a:xfrm>
        </p:spPr>
        <p:txBody>
          <a:bodyPr>
            <a:noAutofit/>
          </a:bodyPr>
          <a:lstStyle>
            <a:lvl1pPr marL="0" indent="0" algn="r">
              <a:buNone/>
              <a:defRPr sz="1778">
                <a:solidFill>
                  <a:schemeClr val="bg1"/>
                </a:solidFill>
              </a:defRPr>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caption</a:t>
            </a:r>
          </a:p>
        </p:txBody>
      </p:sp>
      <p:sp>
        <p:nvSpPr>
          <p:cNvPr id="5" name="Date Placeholder 4"/>
          <p:cNvSpPr>
            <a:spLocks noGrp="1"/>
          </p:cNvSpPr>
          <p:nvPr>
            <p:ph type="dt" sz="half" idx="10"/>
          </p:nvPr>
        </p:nvSpPr>
        <p:spPr>
          <a:xfrm>
            <a:off x="3765038" y="5081519"/>
            <a:ext cx="1322294" cy="276659"/>
          </a:xfrm>
          <a:prstGeom prst="rect">
            <a:avLst/>
          </a:prstGeom>
        </p:spPr>
        <p:txBody>
          <a:bodyPr/>
          <a:lstStyle/>
          <a:p>
            <a:fld id="{B61BEF0D-F0BB-DE4B-95CE-6DB70DBA9567}" type="datetimeFigureOut">
              <a:rPr lang="en-US" smtClean="0"/>
              <a:pPr/>
              <a:t>8/27/2024</a:t>
            </a:fld>
            <a:endParaRPr lang="en-US" dirty="0"/>
          </a:p>
        </p:txBody>
      </p:sp>
      <p:sp>
        <p:nvSpPr>
          <p:cNvPr id="6" name="Footer Placeholder 5"/>
          <p:cNvSpPr>
            <a:spLocks noGrp="1"/>
          </p:cNvSpPr>
          <p:nvPr>
            <p:ph type="ftr" sz="quarter" idx="11"/>
          </p:nvPr>
        </p:nvSpPr>
        <p:spPr>
          <a:xfrm>
            <a:off x="5236884" y="5078099"/>
            <a:ext cx="3429000" cy="280080"/>
          </a:xfrm>
          <a:prstGeom prst="rect">
            <a:avLst/>
          </a:prstGeom>
        </p:spPr>
        <p:txBody>
          <a:bodyPr/>
          <a:lstStyle/>
          <a:p>
            <a:endParaRPr lang="en-US" dirty="0"/>
          </a:p>
        </p:txBody>
      </p:sp>
      <p:sp>
        <p:nvSpPr>
          <p:cNvPr id="7" name="Slide Number Placeholder 6"/>
          <p:cNvSpPr>
            <a:spLocks noGrp="1"/>
          </p:cNvSpPr>
          <p:nvPr>
            <p:ph type="sldNum" sz="quarter" idx="12"/>
          </p:nvPr>
        </p:nvSpPr>
        <p:spPr>
          <a:xfrm>
            <a:off x="8815436" y="5081519"/>
            <a:ext cx="795618" cy="276659"/>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58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05A12D9-12AA-7842-877B-BA9346E2CEEE}"/>
              </a:ext>
            </a:extLst>
          </p:cNvPr>
          <p:cNvSpPr>
            <a:spLocks noGrp="1"/>
          </p:cNvSpPr>
          <p:nvPr>
            <p:ph type="pic" sz="quarter" idx="14" hasCustomPrompt="1"/>
          </p:nvPr>
        </p:nvSpPr>
        <p:spPr>
          <a:xfrm>
            <a:off x="133350" y="409575"/>
            <a:ext cx="9893300" cy="5139887"/>
          </a:xfrm>
        </p:spPr>
        <p:txBody>
          <a:bodyPr>
            <a:normAutofit/>
          </a:bodyPr>
          <a:lstStyle>
            <a:lvl1pPr marL="0" marR="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sz="2000">
                <a:solidFill>
                  <a:schemeClr val="tx1">
                    <a:lumMod val="75000"/>
                  </a:schemeClr>
                </a:solidFill>
              </a:defRPr>
            </a:lvl1pPr>
          </a:lstStyle>
          <a:p>
            <a:pPr marL="0" marR="0" lvl="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dirty="0"/>
              <a:t>Click icon to add picture – remember to add alt tag(s)</a:t>
            </a:r>
          </a:p>
        </p:txBody>
      </p:sp>
    </p:spTree>
    <p:extLst>
      <p:ext uri="{BB962C8B-B14F-4D97-AF65-F5344CB8AC3E}">
        <p14:creationId xmlns:p14="http://schemas.microsoft.com/office/powerpoint/2010/main" val="1318202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ull screen picture">
    <p:bg>
      <p:bgPr>
        <a:solidFill>
          <a:schemeClr val="tx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05A12D9-12AA-7842-877B-BA9346E2CEEE}"/>
              </a:ext>
            </a:extLst>
          </p:cNvPr>
          <p:cNvSpPr>
            <a:spLocks noGrp="1"/>
          </p:cNvSpPr>
          <p:nvPr>
            <p:ph type="pic" sz="quarter" idx="14" hasCustomPrompt="1"/>
          </p:nvPr>
        </p:nvSpPr>
        <p:spPr>
          <a:xfrm>
            <a:off x="0" y="0"/>
            <a:ext cx="10160000" cy="5714999"/>
          </a:xfrm>
        </p:spPr>
        <p:txBody>
          <a:bodyPr>
            <a:normAutofit/>
          </a:bodyPr>
          <a:lstStyle>
            <a:lvl1pPr marL="0" marR="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sz="2000">
                <a:solidFill>
                  <a:schemeClr val="tx1">
                    <a:lumMod val="75000"/>
                  </a:schemeClr>
                </a:solidFill>
              </a:defRPr>
            </a:lvl1pPr>
          </a:lstStyle>
          <a:p>
            <a:pPr marL="0" marR="0" lvl="0" indent="0" algn="l" defTabSz="761985"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dirty="0"/>
              <a:t>Click icon to add picture – remember to add alt tag(s)</a:t>
            </a:r>
          </a:p>
        </p:txBody>
      </p:sp>
    </p:spTree>
    <p:extLst>
      <p:ext uri="{BB962C8B-B14F-4D97-AF65-F5344CB8AC3E}">
        <p14:creationId xmlns:p14="http://schemas.microsoft.com/office/powerpoint/2010/main" val="579855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 with caption and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99826" y="4322102"/>
            <a:ext cx="8761677" cy="568727"/>
          </a:xfrm>
        </p:spPr>
        <p:txBody>
          <a:bodyPr>
            <a:noAutofit/>
          </a:bodyPr>
          <a:lstStyle>
            <a:lvl1pPr marL="0" indent="0" algn="r">
              <a:buNone/>
              <a:defRPr sz="1778">
                <a:solidFill>
                  <a:schemeClr val="bg1"/>
                </a:solidFill>
              </a:defRPr>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caption</a:t>
            </a:r>
          </a:p>
        </p:txBody>
      </p:sp>
      <p:sp>
        <p:nvSpPr>
          <p:cNvPr id="5" name="Date Placeholder 4"/>
          <p:cNvSpPr>
            <a:spLocks noGrp="1"/>
          </p:cNvSpPr>
          <p:nvPr>
            <p:ph type="dt" sz="half" idx="10"/>
          </p:nvPr>
        </p:nvSpPr>
        <p:spPr>
          <a:xfrm>
            <a:off x="3765038" y="5081519"/>
            <a:ext cx="1322294" cy="276659"/>
          </a:xfrm>
          <a:prstGeom prst="rect">
            <a:avLst/>
          </a:prstGeom>
        </p:spPr>
        <p:txBody>
          <a:bodyPr/>
          <a:lstStyle/>
          <a:p>
            <a:fld id="{B61BEF0D-F0BB-DE4B-95CE-6DB70DBA9567}" type="datetimeFigureOut">
              <a:rPr lang="en-US" smtClean="0"/>
              <a:pPr/>
              <a:t>8/27/2024</a:t>
            </a:fld>
            <a:endParaRPr lang="en-US" dirty="0"/>
          </a:p>
        </p:txBody>
      </p:sp>
      <p:sp>
        <p:nvSpPr>
          <p:cNvPr id="6" name="Footer Placeholder 5"/>
          <p:cNvSpPr>
            <a:spLocks noGrp="1"/>
          </p:cNvSpPr>
          <p:nvPr>
            <p:ph type="ftr" sz="quarter" idx="11"/>
          </p:nvPr>
        </p:nvSpPr>
        <p:spPr>
          <a:xfrm>
            <a:off x="5236884" y="5078099"/>
            <a:ext cx="3429000" cy="280080"/>
          </a:xfrm>
          <a:prstGeom prst="rect">
            <a:avLst/>
          </a:prstGeom>
        </p:spPr>
        <p:txBody>
          <a:bodyPr/>
          <a:lstStyle/>
          <a:p>
            <a:endParaRPr lang="en-US" dirty="0"/>
          </a:p>
        </p:txBody>
      </p:sp>
      <p:sp>
        <p:nvSpPr>
          <p:cNvPr id="7" name="Slide Number Placeholder 6"/>
          <p:cNvSpPr>
            <a:spLocks noGrp="1"/>
          </p:cNvSpPr>
          <p:nvPr>
            <p:ph type="sldNum" sz="quarter" idx="12"/>
          </p:nvPr>
        </p:nvSpPr>
        <p:spPr>
          <a:xfrm>
            <a:off x="8815436" y="5081519"/>
            <a:ext cx="795618" cy="276659"/>
          </a:xfrm>
          <a:prstGeom prst="rect">
            <a:avLst/>
          </a:prstGeom>
        </p:spPr>
        <p:txBody>
          <a:bodyPr/>
          <a:lstStyle/>
          <a:p>
            <a:fld id="{D57F1E4F-1CFF-5643-939E-217C01CDF565}" type="slidenum">
              <a:rPr lang="en-US" smtClean="0"/>
              <a:pPr/>
              <a:t>‹#›</a:t>
            </a:fld>
            <a:endParaRPr lang="en-US" dirty="0"/>
          </a:p>
        </p:txBody>
      </p:sp>
      <p:sp>
        <p:nvSpPr>
          <p:cNvPr id="8" name="Media Placeholder 7">
            <a:extLst>
              <a:ext uri="{FF2B5EF4-FFF2-40B4-BE49-F238E27FC236}">
                <a16:creationId xmlns:a16="http://schemas.microsoft.com/office/drawing/2014/main" id="{24B25A41-AA03-744E-BBE7-2C87DB0972D1}"/>
              </a:ext>
            </a:extLst>
          </p:cNvPr>
          <p:cNvSpPr>
            <a:spLocks noGrp="1"/>
          </p:cNvSpPr>
          <p:nvPr>
            <p:ph type="media" sz="quarter" idx="13"/>
          </p:nvPr>
        </p:nvSpPr>
        <p:spPr>
          <a:xfrm>
            <a:off x="700088" y="822325"/>
            <a:ext cx="8761415" cy="3417888"/>
          </a:xfrm>
        </p:spPr>
        <p:txBody>
          <a:bodyPr/>
          <a:lstStyle/>
          <a:p>
            <a:r>
              <a:rPr lang="en-US"/>
              <a:t>Click icon to add media</a:t>
            </a:r>
          </a:p>
        </p:txBody>
      </p:sp>
    </p:spTree>
    <p:extLst>
      <p:ext uri="{BB962C8B-B14F-4D97-AF65-F5344CB8AC3E}">
        <p14:creationId xmlns:p14="http://schemas.microsoft.com/office/powerpoint/2010/main" val="1746154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screen video">
    <p:bg>
      <p:bgPr>
        <a:solidFill>
          <a:schemeClr val="tx1"/>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7D2B12B3-CBD8-A74A-9D9F-26518FE934F7}"/>
              </a:ext>
            </a:extLst>
          </p:cNvPr>
          <p:cNvSpPr>
            <a:spLocks noGrp="1"/>
          </p:cNvSpPr>
          <p:nvPr>
            <p:ph type="media" sz="quarter" idx="10"/>
          </p:nvPr>
        </p:nvSpPr>
        <p:spPr>
          <a:xfrm>
            <a:off x="0" y="0"/>
            <a:ext cx="10160000" cy="5715000"/>
          </a:xfrm>
        </p:spPr>
        <p:txBody>
          <a:bodyPr/>
          <a:lstStyle/>
          <a:p>
            <a:r>
              <a:rPr lang="en-US"/>
              <a:t>Click icon to add media</a:t>
            </a:r>
          </a:p>
        </p:txBody>
      </p:sp>
    </p:spTree>
    <p:extLst>
      <p:ext uri="{BB962C8B-B14F-4D97-AF65-F5344CB8AC3E}">
        <p14:creationId xmlns:p14="http://schemas.microsoft.com/office/powerpoint/2010/main" val="1803753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05179" y="304275"/>
            <a:ext cx="7752293" cy="3910373"/>
          </a:xfrm>
        </p:spPr>
        <p:txBody>
          <a:bodyPr anchor="ctr"/>
          <a:lstStyle>
            <a:lvl1pPr>
              <a:defRPr sz="3556" b="1"/>
            </a:lvl1pPr>
          </a:lstStyle>
          <a:p>
            <a:r>
              <a:rPr lang="en-US" dirty="0"/>
              <a:t>Click to edit quote</a:t>
            </a:r>
          </a:p>
        </p:txBody>
      </p:sp>
      <p:sp>
        <p:nvSpPr>
          <p:cNvPr id="12" name="Text Placeholder 3"/>
          <p:cNvSpPr>
            <a:spLocks noGrp="1"/>
          </p:cNvSpPr>
          <p:nvPr>
            <p:ph type="body" sz="half" idx="13" hasCustomPrompt="1"/>
          </p:nvPr>
        </p:nvSpPr>
        <p:spPr>
          <a:xfrm>
            <a:off x="1433871" y="4297575"/>
            <a:ext cx="7293582" cy="457473"/>
          </a:xfrm>
        </p:spPr>
        <p:txBody>
          <a:bodyPr anchor="t">
            <a:noAutofit/>
          </a:bodyPr>
          <a:lstStyle>
            <a:lvl1pPr marL="0" indent="0" algn="r">
              <a:buNone/>
              <a:defRPr sz="1778" i="1">
                <a:solidFill>
                  <a:schemeClr val="tx2">
                    <a:lumMod val="50000"/>
                  </a:schemeClr>
                </a:solidFill>
              </a:defRPr>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text</a:t>
            </a:r>
          </a:p>
        </p:txBody>
      </p:sp>
      <p:sp>
        <p:nvSpPr>
          <p:cNvPr id="9" name="TextBox 8"/>
          <p:cNvSpPr txBox="1"/>
          <p:nvPr/>
        </p:nvSpPr>
        <p:spPr>
          <a:xfrm>
            <a:off x="925871" y="823855"/>
            <a:ext cx="508000" cy="487313"/>
          </a:xfrm>
          <a:prstGeom prst="rect">
            <a:avLst/>
          </a:prstGeom>
        </p:spPr>
        <p:txBody>
          <a:bodyPr vert="horz" lIns="76200" tIns="38100" rIns="76200" bIns="38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667" dirty="0">
                <a:ln w="3175" cmpd="sng">
                  <a:solidFill>
                    <a:srgbClr val="C00000"/>
                  </a:solidFill>
                </a:ln>
                <a:solidFill>
                  <a:srgbClr val="FF0000"/>
                </a:solidFill>
                <a:effectLst/>
              </a:rPr>
              <a:t>“</a:t>
            </a:r>
          </a:p>
        </p:txBody>
      </p:sp>
      <p:sp>
        <p:nvSpPr>
          <p:cNvPr id="10" name="TextBox 9"/>
          <p:cNvSpPr txBox="1"/>
          <p:nvPr/>
        </p:nvSpPr>
        <p:spPr>
          <a:xfrm>
            <a:off x="8698177" y="3768798"/>
            <a:ext cx="508000" cy="487313"/>
          </a:xfrm>
          <a:prstGeom prst="rect">
            <a:avLst/>
          </a:prstGeom>
        </p:spPr>
        <p:txBody>
          <a:bodyPr vert="horz" lIns="76200" tIns="38100" rIns="76200" bIns="38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667" dirty="0">
                <a:ln w="3175" cmpd="sng">
                  <a:solidFill>
                    <a:srgbClr val="C00000"/>
                  </a:solidFill>
                </a:ln>
                <a:solidFill>
                  <a:srgbClr val="FF0000"/>
                </a:solidFill>
                <a:effectLst/>
              </a:rPr>
              <a:t>”</a:t>
            </a:r>
          </a:p>
        </p:txBody>
      </p:sp>
    </p:spTree>
    <p:extLst>
      <p:ext uri="{BB962C8B-B14F-4D97-AF65-F5344CB8AC3E}">
        <p14:creationId xmlns:p14="http://schemas.microsoft.com/office/powerpoint/2010/main" val="2699065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05179" y="304275"/>
            <a:ext cx="7752293" cy="2494087"/>
          </a:xfrm>
        </p:spPr>
        <p:txBody>
          <a:bodyPr anchor="ctr"/>
          <a:lstStyle>
            <a:lvl1pPr>
              <a:defRPr sz="3556" b="1"/>
            </a:lvl1pPr>
          </a:lstStyle>
          <a:p>
            <a:r>
              <a:rPr lang="en-US" dirty="0"/>
              <a:t>Click to edit quote</a:t>
            </a:r>
          </a:p>
        </p:txBody>
      </p:sp>
      <p:sp>
        <p:nvSpPr>
          <p:cNvPr id="12" name="Text Placeholder 3"/>
          <p:cNvSpPr>
            <a:spLocks noGrp="1"/>
          </p:cNvSpPr>
          <p:nvPr>
            <p:ph type="body" sz="half" idx="13" hasCustomPrompt="1"/>
          </p:nvPr>
        </p:nvSpPr>
        <p:spPr>
          <a:xfrm>
            <a:off x="1433871" y="2804631"/>
            <a:ext cx="7293582" cy="457473"/>
          </a:xfrm>
        </p:spPr>
        <p:txBody>
          <a:bodyPr anchor="t">
            <a:noAutofit/>
          </a:bodyPr>
          <a:lstStyle>
            <a:lvl1pPr marL="0" indent="0" algn="r">
              <a:buNone/>
              <a:defRPr sz="1778" i="1">
                <a:solidFill>
                  <a:schemeClr val="tx2">
                    <a:lumMod val="50000"/>
                  </a:schemeClr>
                </a:solidFill>
              </a:defRPr>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text</a:t>
            </a:r>
          </a:p>
        </p:txBody>
      </p:sp>
      <p:sp>
        <p:nvSpPr>
          <p:cNvPr id="4" name="Text Placeholder 3"/>
          <p:cNvSpPr>
            <a:spLocks noGrp="1"/>
          </p:cNvSpPr>
          <p:nvPr>
            <p:ph type="body" sz="half" idx="2" hasCustomPrompt="1"/>
          </p:nvPr>
        </p:nvSpPr>
        <p:spPr>
          <a:xfrm>
            <a:off x="699826" y="3666651"/>
            <a:ext cx="8760353" cy="1241247"/>
          </a:xfrm>
        </p:spPr>
        <p:txBody>
          <a:bodyPr anchor="ctr">
            <a:noAutofit/>
          </a:bodyPr>
          <a:lstStyle>
            <a:lvl1pPr marL="0" indent="0">
              <a:buNone/>
              <a:defRPr sz="1778" baseline="0"/>
            </a:lvl1pPr>
            <a:lvl2pPr marL="380992" indent="0">
              <a:buNone/>
              <a:defRPr sz="1167"/>
            </a:lvl2pPr>
            <a:lvl3pPr marL="761985" indent="0">
              <a:buNone/>
              <a:defRPr sz="1000"/>
            </a:lvl3pPr>
            <a:lvl4pPr marL="1142977" indent="0">
              <a:buNone/>
              <a:defRPr sz="833"/>
            </a:lvl4pPr>
            <a:lvl5pPr marL="1523970" indent="0">
              <a:buNone/>
              <a:defRPr sz="833"/>
            </a:lvl5pPr>
            <a:lvl6pPr marL="1904962" indent="0">
              <a:buNone/>
              <a:defRPr sz="833"/>
            </a:lvl6pPr>
            <a:lvl7pPr marL="2285954" indent="0">
              <a:buNone/>
              <a:defRPr sz="833"/>
            </a:lvl7pPr>
            <a:lvl8pPr marL="2666947" indent="0">
              <a:buNone/>
              <a:defRPr sz="833"/>
            </a:lvl8pPr>
            <a:lvl9pPr marL="3047940" indent="0">
              <a:buNone/>
              <a:defRPr sz="833"/>
            </a:lvl9pPr>
          </a:lstStyle>
          <a:p>
            <a:pPr lvl="0"/>
            <a:r>
              <a:rPr lang="en-US" dirty="0"/>
              <a:t>Click to edit text</a:t>
            </a:r>
          </a:p>
        </p:txBody>
      </p:sp>
      <p:sp>
        <p:nvSpPr>
          <p:cNvPr id="9" name="TextBox 8"/>
          <p:cNvSpPr txBox="1"/>
          <p:nvPr/>
        </p:nvSpPr>
        <p:spPr>
          <a:xfrm>
            <a:off x="925870" y="655689"/>
            <a:ext cx="508000" cy="487313"/>
          </a:xfrm>
          <a:prstGeom prst="rect">
            <a:avLst/>
          </a:prstGeom>
        </p:spPr>
        <p:txBody>
          <a:bodyPr vert="horz" lIns="76200" tIns="38100" rIns="76200" bIns="38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667" dirty="0">
                <a:ln w="3175" cmpd="sng">
                  <a:solidFill>
                    <a:srgbClr val="C00000"/>
                  </a:solidFill>
                </a:ln>
                <a:solidFill>
                  <a:srgbClr val="FF0000"/>
                </a:solidFill>
                <a:effectLst/>
              </a:rPr>
              <a:t>“</a:t>
            </a:r>
          </a:p>
        </p:txBody>
      </p:sp>
      <p:sp>
        <p:nvSpPr>
          <p:cNvPr id="10" name="TextBox 9"/>
          <p:cNvSpPr txBox="1"/>
          <p:nvPr/>
        </p:nvSpPr>
        <p:spPr>
          <a:xfrm>
            <a:off x="8698177" y="2286005"/>
            <a:ext cx="508000" cy="487313"/>
          </a:xfrm>
          <a:prstGeom prst="rect">
            <a:avLst/>
          </a:prstGeom>
        </p:spPr>
        <p:txBody>
          <a:bodyPr vert="horz" lIns="76200" tIns="38100" rIns="76200" bIns="3810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667" dirty="0">
                <a:ln w="3175" cmpd="sng">
                  <a:solidFill>
                    <a:srgbClr val="C00000"/>
                  </a:solidFill>
                </a:ln>
                <a:solidFill>
                  <a:srgbClr val="FF0000"/>
                </a:solidFill>
                <a:effectLst/>
              </a:rPr>
              <a:t>”</a:t>
            </a:r>
          </a:p>
        </p:txBody>
      </p:sp>
    </p:spTree>
    <p:extLst>
      <p:ext uri="{BB962C8B-B14F-4D97-AF65-F5344CB8AC3E}">
        <p14:creationId xmlns:p14="http://schemas.microsoft.com/office/powerpoint/2010/main" val="4005014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F3F504F-3A41-DC4B-BEE1-47D0E19E9F8E}"/>
              </a:ext>
            </a:extLst>
          </p:cNvPr>
          <p:cNvSpPr>
            <a:spLocks noGrp="1"/>
          </p:cNvSpPr>
          <p:nvPr>
            <p:ph type="title" hasCustomPrompt="1"/>
          </p:nvPr>
        </p:nvSpPr>
        <p:spPr>
          <a:xfrm>
            <a:off x="548947" y="304271"/>
            <a:ext cx="9062107" cy="925438"/>
          </a:xfrm>
          <a:prstGeom prst="rect">
            <a:avLst/>
          </a:prstGeom>
        </p:spPr>
        <p:txBody>
          <a:bodyPr vert="horz" lIns="91440" tIns="45720" rIns="91440" bIns="45720" rtlCol="0" anchor="ctr">
            <a:noAutofit/>
          </a:bodyPr>
          <a:lstStyle/>
          <a:p>
            <a:r>
              <a:rPr lang="en-US" dirty="0"/>
              <a:t>Click to edit title</a:t>
            </a:r>
          </a:p>
        </p:txBody>
      </p:sp>
    </p:spTree>
    <p:extLst>
      <p:ext uri="{BB962C8B-B14F-4D97-AF65-F5344CB8AC3E}">
        <p14:creationId xmlns:p14="http://schemas.microsoft.com/office/powerpoint/2010/main" val="3491888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29891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5428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6669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2495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571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947" y="304271"/>
            <a:ext cx="9062107" cy="925438"/>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48947" y="1229709"/>
            <a:ext cx="9062107" cy="35945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8501142"/>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00"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43" r:id="rId17"/>
    <p:sldLayoutId id="2147483744" r:id="rId18"/>
    <p:sldLayoutId id="2147483735" r:id="rId19"/>
    <p:sldLayoutId id="2147483736" r:id="rId20"/>
    <p:sldLayoutId id="2147483737" r:id="rId21"/>
    <p:sldLayoutId id="2147483738" r:id="rId22"/>
    <p:sldLayoutId id="2147483739" r:id="rId23"/>
    <p:sldLayoutId id="2147483740" r:id="rId24"/>
    <p:sldLayoutId id="2147483742" r:id="rId25"/>
    <p:sldLayoutId id="2147483741" r:id="rId26"/>
  </p:sldLayoutIdLst>
  <p:txStyles>
    <p:titleStyle>
      <a:lvl1pPr algn="l" defTabSz="761985" rtl="0" eaLnBrk="1" latinLnBrk="0" hangingPunct="1">
        <a:lnSpc>
          <a:spcPct val="100000"/>
        </a:lnSpc>
        <a:spcBef>
          <a:spcPct val="0"/>
        </a:spcBef>
        <a:buNone/>
        <a:defRPr sz="3200" b="0" kern="1200">
          <a:solidFill>
            <a:schemeClr val="bg1"/>
          </a:solidFill>
          <a:latin typeface="Gotham Medium" pitchFamily="2" charset="0"/>
          <a:ea typeface="+mj-ea"/>
          <a:cs typeface="Gotham Medium" pitchFamily="2" charset="0"/>
        </a:defRPr>
      </a:lvl1pPr>
    </p:titleStyle>
    <p:body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85" rtl="0" eaLnBrk="1" latinLnBrk="0" hangingPunct="1">
        <a:defRPr sz="1500" kern="1200">
          <a:solidFill>
            <a:schemeClr val="tx1"/>
          </a:solidFill>
          <a:latin typeface="+mn-lt"/>
          <a:ea typeface="+mn-ea"/>
          <a:cs typeface="+mn-cs"/>
        </a:defRPr>
      </a:lvl1pPr>
      <a:lvl2pPr marL="380992" algn="l" defTabSz="761985" rtl="0" eaLnBrk="1" latinLnBrk="0" hangingPunct="1">
        <a:defRPr sz="1500" kern="1200">
          <a:solidFill>
            <a:schemeClr val="tx1"/>
          </a:solidFill>
          <a:latin typeface="+mn-lt"/>
          <a:ea typeface="+mn-ea"/>
          <a:cs typeface="+mn-cs"/>
        </a:defRPr>
      </a:lvl2pPr>
      <a:lvl3pPr marL="761985" algn="l" defTabSz="761985" rtl="0" eaLnBrk="1" latinLnBrk="0" hangingPunct="1">
        <a:defRPr sz="1500" kern="1200">
          <a:solidFill>
            <a:schemeClr val="tx1"/>
          </a:solidFill>
          <a:latin typeface="+mn-lt"/>
          <a:ea typeface="+mn-ea"/>
          <a:cs typeface="+mn-cs"/>
        </a:defRPr>
      </a:lvl3pPr>
      <a:lvl4pPr marL="1142977" algn="l" defTabSz="761985" rtl="0" eaLnBrk="1" latinLnBrk="0" hangingPunct="1">
        <a:defRPr sz="1500" kern="1200">
          <a:solidFill>
            <a:schemeClr val="tx1"/>
          </a:solidFill>
          <a:latin typeface="+mn-lt"/>
          <a:ea typeface="+mn-ea"/>
          <a:cs typeface="+mn-cs"/>
        </a:defRPr>
      </a:lvl4pPr>
      <a:lvl5pPr marL="1523970" algn="l" defTabSz="761985" rtl="0" eaLnBrk="1" latinLnBrk="0" hangingPunct="1">
        <a:defRPr sz="1500" kern="1200">
          <a:solidFill>
            <a:schemeClr val="tx1"/>
          </a:solidFill>
          <a:latin typeface="+mn-lt"/>
          <a:ea typeface="+mn-ea"/>
          <a:cs typeface="+mn-cs"/>
        </a:defRPr>
      </a:lvl5pPr>
      <a:lvl6pPr marL="1904962" algn="l" defTabSz="761985" rtl="0" eaLnBrk="1" latinLnBrk="0" hangingPunct="1">
        <a:defRPr sz="1500" kern="1200">
          <a:solidFill>
            <a:schemeClr val="tx1"/>
          </a:solidFill>
          <a:latin typeface="+mn-lt"/>
          <a:ea typeface="+mn-ea"/>
          <a:cs typeface="+mn-cs"/>
        </a:defRPr>
      </a:lvl6pPr>
      <a:lvl7pPr marL="2285954" algn="l" defTabSz="761985" rtl="0" eaLnBrk="1" latinLnBrk="0" hangingPunct="1">
        <a:defRPr sz="1500" kern="1200">
          <a:solidFill>
            <a:schemeClr val="tx1"/>
          </a:solidFill>
          <a:latin typeface="+mn-lt"/>
          <a:ea typeface="+mn-ea"/>
          <a:cs typeface="+mn-cs"/>
        </a:defRPr>
      </a:lvl7pPr>
      <a:lvl8pPr marL="2666947" algn="l" defTabSz="761985" rtl="0" eaLnBrk="1" latinLnBrk="0" hangingPunct="1">
        <a:defRPr sz="1500" kern="1200">
          <a:solidFill>
            <a:schemeClr val="tx1"/>
          </a:solidFill>
          <a:latin typeface="+mn-lt"/>
          <a:ea typeface="+mn-ea"/>
          <a:cs typeface="+mn-cs"/>
        </a:defRPr>
      </a:lvl8pPr>
      <a:lvl9pPr marL="3047940" algn="l" defTabSz="76198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9.pn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9.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9.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9.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mojomox.com/color-yellow" TargetMode="External"/><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9.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9.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9.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9.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9.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9.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9.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9.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9.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8" Type="http://schemas.openxmlformats.org/officeDocument/2006/relationships/hyperlink" Target="mailto:medium.com/@carlitocenteno/lose-the-color-symbolism-chart-the-unpredictable-meanings-of-color-edc81db6541e" TargetMode="External"/><Relationship Id="rId3" Type="http://schemas.openxmlformats.org/officeDocument/2006/relationships/slideLayout" Target="../slideLayouts/slideLayout6.xml"/><Relationship Id="rId7" Type="http://schemas.openxmlformats.org/officeDocument/2006/relationships/image" Target="../media/image3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8" Type="http://schemas.openxmlformats.org/officeDocument/2006/relationships/hyperlink" Target="https://thedieline.com/mulligan-stew.html/" TargetMode="External"/><Relationship Id="rId3" Type="http://schemas.openxmlformats.org/officeDocument/2006/relationships/slideLayout" Target="../slideLayouts/slideLayout5.xml"/><Relationship Id="rId7" Type="http://schemas.openxmlformats.org/officeDocument/2006/relationships/image" Target="../media/image35.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4.png"/><Relationship Id="rId5" Type="http://schemas.openxmlformats.org/officeDocument/2006/relationships/image" Target="../media/image33.jpg"/><Relationship Id="rId10" Type="http://schemas.openxmlformats.org/officeDocument/2006/relationships/image" Target="../media/image9.png"/><Relationship Id="rId4" Type="http://schemas.openxmlformats.org/officeDocument/2006/relationships/notesSlide" Target="../notesSlides/notesSlide4.xml"/><Relationship Id="rId9" Type="http://schemas.openxmlformats.org/officeDocument/2006/relationships/hyperlink" Target="https://www.basser.org/about-us/progress-report/2020/" TargetMode="Externa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9.png"/><Relationship Id="rId5" Type="http://schemas.openxmlformats.org/officeDocument/2006/relationships/image" Target="../media/image36.jpeg"/><Relationship Id="rId4"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9.png"/><Relationship Id="rId5" Type="http://schemas.openxmlformats.org/officeDocument/2006/relationships/image" Target="../media/image37.jpg"/><Relationship Id="rId4"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9.png"/><Relationship Id="rId5" Type="http://schemas.openxmlformats.org/officeDocument/2006/relationships/image" Target="../media/image38.png"/><Relationship Id="rId4"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9.png"/><Relationship Id="rId5" Type="http://schemas.openxmlformats.org/officeDocument/2006/relationships/image" Target="../media/image39.png"/><Relationship Id="rId4"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9.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1.jpg"/><Relationship Id="rId5" Type="http://schemas.openxmlformats.org/officeDocument/2006/relationships/image" Target="../media/image40.jpeg"/><Relationship Id="rId4"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9.png"/><Relationship Id="rId5" Type="http://schemas.openxmlformats.org/officeDocument/2006/relationships/image" Target="../media/image42.png"/><Relationship Id="rId4" Type="http://schemas.openxmlformats.org/officeDocument/2006/relationships/notesSlide" Target="../notesSlides/notesSlide1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9.png"/><Relationship Id="rId5" Type="http://schemas.openxmlformats.org/officeDocument/2006/relationships/image" Target="../media/image43.png"/><Relationship Id="rId4"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9.png"/><Relationship Id="rId5" Type="http://schemas.openxmlformats.org/officeDocument/2006/relationships/image" Target="../media/image44.jpg"/><Relationship Id="rId4"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9.png"/><Relationship Id="rId5" Type="http://schemas.openxmlformats.org/officeDocument/2006/relationships/image" Target="../media/image45.png"/><Relationship Id="rId4"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9.png"/><Relationship Id="rId5" Type="http://schemas.openxmlformats.org/officeDocument/2006/relationships/image" Target="../media/image46.jpg"/><Relationship Id="rId4"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9.png"/><Relationship Id="rId5" Type="http://schemas.openxmlformats.org/officeDocument/2006/relationships/image" Target="../media/image47.png"/><Relationship Id="rId4"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9.png"/><Relationship Id="rId5" Type="http://schemas.openxmlformats.org/officeDocument/2006/relationships/image" Target="../media/image48.jpeg"/><Relationship Id="rId4" Type="http://schemas.openxmlformats.org/officeDocument/2006/relationships/notesSlide" Target="../notesSlides/notesSlide1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notesSlide" Target="../notesSlides/notesSlide18.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notesSlide" Target="../notesSlides/notesSlide20.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9.pn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hyperlink" Target="https://www.printful.com/ca/blog/rgb-vs-cmyk-guide-to-color-systems" TargetMode="External"/><Relationship Id="rId5" Type="http://schemas.openxmlformats.org/officeDocument/2006/relationships/image" Target="../media/image56.png"/><Relationship Id="rId4" Type="http://schemas.openxmlformats.org/officeDocument/2006/relationships/notesSlide" Target="../notesSlides/notesSlide21.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8D309-03E5-3749-8F8F-65A34D7D5E5D}"/>
              </a:ext>
            </a:extLst>
          </p:cNvPr>
          <p:cNvSpPr>
            <a:spLocks noGrp="1"/>
          </p:cNvSpPr>
          <p:nvPr>
            <p:ph type="ctrTitle"/>
          </p:nvPr>
        </p:nvSpPr>
        <p:spPr/>
        <p:txBody>
          <a:bodyPr/>
          <a:lstStyle/>
          <a:p>
            <a:r>
              <a:rPr lang="en-US" dirty="0"/>
              <a:t>Module 1</a:t>
            </a:r>
          </a:p>
        </p:txBody>
      </p:sp>
      <p:sp>
        <p:nvSpPr>
          <p:cNvPr id="3" name="Subtitle 2">
            <a:extLst>
              <a:ext uri="{FF2B5EF4-FFF2-40B4-BE49-F238E27FC236}">
                <a16:creationId xmlns:a16="http://schemas.microsoft.com/office/drawing/2014/main" id="{CA2DA5BD-EB67-DD4F-9E07-B094BA3801D3}"/>
              </a:ext>
            </a:extLst>
          </p:cNvPr>
          <p:cNvSpPr>
            <a:spLocks noGrp="1"/>
          </p:cNvSpPr>
          <p:nvPr>
            <p:ph type="subTitle" idx="1"/>
          </p:nvPr>
        </p:nvSpPr>
        <p:spPr>
          <a:xfrm>
            <a:off x="1027786" y="3078646"/>
            <a:ext cx="8433713" cy="710573"/>
          </a:xfrm>
        </p:spPr>
        <p:txBody>
          <a:bodyPr/>
          <a:lstStyle/>
          <a:p>
            <a:r>
              <a:rPr lang="en-US" dirty="0" err="1"/>
              <a:t>Colour</a:t>
            </a:r>
            <a:r>
              <a:rPr lang="en-US" dirty="0"/>
              <a:t> Theory and Photoshop</a:t>
            </a:r>
          </a:p>
        </p:txBody>
      </p:sp>
    </p:spTree>
    <p:extLst>
      <p:ext uri="{BB962C8B-B14F-4D97-AF65-F5344CB8AC3E}">
        <p14:creationId xmlns:p14="http://schemas.microsoft.com/office/powerpoint/2010/main" val="1635243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145CC29-5D11-82C2-8EE5-9106E28673D2}"/>
              </a:ext>
            </a:extLst>
          </p:cNvPr>
          <p:cNvSpPr>
            <a:spLocks noGrp="1"/>
          </p:cNvSpPr>
          <p:nvPr>
            <p:ph type="ctrTitle"/>
          </p:nvPr>
        </p:nvSpPr>
        <p:spPr/>
        <p:txBody>
          <a:bodyPr/>
          <a:lstStyle/>
          <a:p>
            <a:r>
              <a:rPr lang="en-CA" dirty="0"/>
              <a:t>Colour Theory</a:t>
            </a:r>
          </a:p>
        </p:txBody>
      </p:sp>
      <p:pic>
        <p:nvPicPr>
          <p:cNvPr id="4" name="Audio 3">
            <a:hlinkClick r:id="" action="ppaction://media"/>
            <a:extLst>
              <a:ext uri="{FF2B5EF4-FFF2-40B4-BE49-F238E27FC236}">
                <a16:creationId xmlns:a16="http://schemas.microsoft.com/office/drawing/2014/main" id="{6879F37B-1859-0BFF-CAFB-66C5028B089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173851206"/>
      </p:ext>
    </p:extLst>
  </p:cSld>
  <p:clrMapOvr>
    <a:masterClrMapping/>
  </p:clrMapOvr>
  <mc:AlternateContent xmlns:mc="http://schemas.openxmlformats.org/markup-compatibility/2006">
    <mc:Choice xmlns:p14="http://schemas.microsoft.com/office/powerpoint/2010/main" Requires="p14">
      <p:transition spd="slow" p14:dur="2000" advTm="16912"/>
    </mc:Choice>
    <mc:Fallback>
      <p:transition spd="slow" advTm="16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F5F2A8-E414-AE50-1925-10295C10A9D2}"/>
              </a:ext>
            </a:extLst>
          </p:cNvPr>
          <p:cNvSpPr>
            <a:spLocks noGrp="1"/>
          </p:cNvSpPr>
          <p:nvPr>
            <p:ph type="title"/>
          </p:nvPr>
        </p:nvSpPr>
        <p:spPr/>
        <p:txBody>
          <a:bodyPr/>
          <a:lstStyle/>
          <a:p>
            <a:r>
              <a:rPr lang="en-CA" dirty="0"/>
              <a:t>Colour Properties</a:t>
            </a:r>
          </a:p>
        </p:txBody>
      </p:sp>
      <p:sp>
        <p:nvSpPr>
          <p:cNvPr id="5" name="Content Placeholder 4">
            <a:extLst>
              <a:ext uri="{FF2B5EF4-FFF2-40B4-BE49-F238E27FC236}">
                <a16:creationId xmlns:a16="http://schemas.microsoft.com/office/drawing/2014/main" id="{C8ED1A0B-29FA-D544-7BD0-04E01589914D}"/>
              </a:ext>
            </a:extLst>
          </p:cNvPr>
          <p:cNvSpPr>
            <a:spLocks noGrp="1"/>
          </p:cNvSpPr>
          <p:nvPr>
            <p:ph sz="half" idx="1"/>
          </p:nvPr>
        </p:nvSpPr>
        <p:spPr>
          <a:xfrm>
            <a:off x="371790" y="1140172"/>
            <a:ext cx="5465130" cy="3642035"/>
          </a:xfrm>
        </p:spPr>
        <p:txBody>
          <a:bodyPr/>
          <a:lstStyle/>
          <a:p>
            <a:r>
              <a:rPr lang="en-CA" sz="1800" dirty="0"/>
              <a:t>HUE (Colour) – Is just another word for colour. It generally refers to a specific slice of the colour wheel, blue slice, yellow-orange slice etc. </a:t>
            </a:r>
          </a:p>
          <a:p>
            <a:endParaRPr lang="en-CA" sz="1800" dirty="0"/>
          </a:p>
          <a:p>
            <a:r>
              <a:rPr lang="en-CA" sz="1800" dirty="0"/>
              <a:t>SATURATION (Intensity) – Is the intensity of a colour. Highly saturated colour appear bright and pure and desaturated colour appear muted or grayed out</a:t>
            </a:r>
          </a:p>
          <a:p>
            <a:endParaRPr lang="en-CA" sz="1800" dirty="0"/>
          </a:p>
          <a:p>
            <a:r>
              <a:rPr lang="en-CA" sz="1800" dirty="0"/>
              <a:t>VALUE (Lightness or Darkness) – Lightness or darkness of a colour compared to a scale of grays that goes from near black to near white</a:t>
            </a:r>
          </a:p>
        </p:txBody>
      </p:sp>
      <p:sp>
        <p:nvSpPr>
          <p:cNvPr id="7" name="Oval 6">
            <a:extLst>
              <a:ext uri="{FF2B5EF4-FFF2-40B4-BE49-F238E27FC236}">
                <a16:creationId xmlns:a16="http://schemas.microsoft.com/office/drawing/2014/main" id="{A62284FF-EDF7-AA4B-F299-EC67213A192C}"/>
              </a:ext>
            </a:extLst>
          </p:cNvPr>
          <p:cNvSpPr/>
          <p:nvPr/>
        </p:nvSpPr>
        <p:spPr>
          <a:xfrm>
            <a:off x="6187440" y="899986"/>
            <a:ext cx="1295400" cy="1190381"/>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D957883A-AF2C-393C-A71D-201244C800A4}"/>
              </a:ext>
            </a:extLst>
          </p:cNvPr>
          <p:cNvSpPr/>
          <p:nvPr/>
        </p:nvSpPr>
        <p:spPr>
          <a:xfrm>
            <a:off x="6187440" y="2365998"/>
            <a:ext cx="1295400" cy="1190381"/>
          </a:xfrm>
          <a:prstGeom prst="ellipse">
            <a:avLst/>
          </a:prstGeom>
          <a:solidFill>
            <a:srgbClr val="008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2A47F6B8-7E75-A1E6-1DF5-FADFA76B60C5}"/>
              </a:ext>
            </a:extLst>
          </p:cNvPr>
          <p:cNvSpPr/>
          <p:nvPr/>
        </p:nvSpPr>
        <p:spPr>
          <a:xfrm>
            <a:off x="6187440" y="3787118"/>
            <a:ext cx="1295400" cy="1190381"/>
          </a:xfrm>
          <a:prstGeom prst="ellipse">
            <a:avLst/>
          </a:prstGeom>
          <a:solidFill>
            <a:srgbClr val="A9A9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Audio 2">
            <a:hlinkClick r:id="" action="ppaction://media"/>
            <a:extLst>
              <a:ext uri="{FF2B5EF4-FFF2-40B4-BE49-F238E27FC236}">
                <a16:creationId xmlns:a16="http://schemas.microsoft.com/office/drawing/2014/main" id="{F67E1BF2-B6A6-CDA4-380F-3B14B9E9A00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594754390"/>
      </p:ext>
    </p:extLst>
  </p:cSld>
  <p:clrMapOvr>
    <a:masterClrMapping/>
  </p:clrMapOvr>
  <mc:AlternateContent xmlns:mc="http://schemas.openxmlformats.org/markup-compatibility/2006">
    <mc:Choice xmlns:p14="http://schemas.microsoft.com/office/powerpoint/2010/main" Requires="p14">
      <p:transition spd="slow" p14:dur="2000" advTm="86497"/>
    </mc:Choice>
    <mc:Fallback>
      <p:transition spd="slow" advTm="86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458F6F-EDEE-0330-6CCE-D5E22D698DE4}"/>
              </a:ext>
            </a:extLst>
          </p:cNvPr>
          <p:cNvSpPr>
            <a:spLocks noGrp="1"/>
          </p:cNvSpPr>
          <p:nvPr>
            <p:ph type="title"/>
          </p:nvPr>
        </p:nvSpPr>
        <p:spPr/>
        <p:txBody>
          <a:bodyPr/>
          <a:lstStyle/>
          <a:p>
            <a:r>
              <a:rPr lang="en-CA" dirty="0"/>
              <a:t>Colour Properties Saturation vs. Value</a:t>
            </a:r>
          </a:p>
        </p:txBody>
      </p:sp>
      <p:sp>
        <p:nvSpPr>
          <p:cNvPr id="8" name="Content Placeholder 7">
            <a:extLst>
              <a:ext uri="{FF2B5EF4-FFF2-40B4-BE49-F238E27FC236}">
                <a16:creationId xmlns:a16="http://schemas.microsoft.com/office/drawing/2014/main" id="{3C39D865-E7FE-86BE-440E-1E57440076A8}"/>
              </a:ext>
            </a:extLst>
          </p:cNvPr>
          <p:cNvSpPr>
            <a:spLocks noGrp="1"/>
          </p:cNvSpPr>
          <p:nvPr>
            <p:ph sz="half" idx="1"/>
          </p:nvPr>
        </p:nvSpPr>
        <p:spPr>
          <a:xfrm>
            <a:off x="548947" y="1284230"/>
            <a:ext cx="3436313" cy="3393546"/>
          </a:xfrm>
        </p:spPr>
        <p:txBody>
          <a:bodyPr/>
          <a:lstStyle/>
          <a:p>
            <a:r>
              <a:rPr lang="en-CA" sz="2000" dirty="0"/>
              <a:t>Hue + white = tint </a:t>
            </a:r>
            <a:br>
              <a:rPr lang="en-CA" sz="2000" dirty="0"/>
            </a:br>
            <a:r>
              <a:rPr lang="en-CA" sz="2000" dirty="0"/>
              <a:t>(-saturation and + value)</a:t>
            </a:r>
          </a:p>
          <a:p>
            <a:r>
              <a:rPr lang="en-CA" sz="2000" dirty="0"/>
              <a:t>Hue + black = shade </a:t>
            </a:r>
            <a:br>
              <a:rPr lang="en-CA" sz="2000" dirty="0"/>
            </a:br>
            <a:r>
              <a:rPr lang="en-CA" sz="2000" dirty="0"/>
              <a:t>(-saturation and -value)</a:t>
            </a:r>
          </a:p>
          <a:p>
            <a:r>
              <a:rPr lang="en-CA" sz="2000" dirty="0"/>
              <a:t>Hue + grey  = tone </a:t>
            </a:r>
            <a:br>
              <a:rPr lang="en-CA" sz="2000" dirty="0"/>
            </a:br>
            <a:r>
              <a:rPr lang="en-CA" sz="2000" dirty="0"/>
              <a:t>(-saturation and -value)</a:t>
            </a:r>
          </a:p>
          <a:p>
            <a:endParaRPr lang="en-CA" dirty="0"/>
          </a:p>
        </p:txBody>
      </p:sp>
      <p:pic>
        <p:nvPicPr>
          <p:cNvPr id="10" name="Picture 9" descr="an image showing tint, shade and tone">
            <a:extLst>
              <a:ext uri="{FF2B5EF4-FFF2-40B4-BE49-F238E27FC236}">
                <a16:creationId xmlns:a16="http://schemas.microsoft.com/office/drawing/2014/main" id="{F5EAC253-39B2-7233-9744-AEAF203F3A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9864" y="1229709"/>
            <a:ext cx="4680520" cy="350258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Audio 3">
            <a:hlinkClick r:id="" action="ppaction://media"/>
            <a:extLst>
              <a:ext uri="{FF2B5EF4-FFF2-40B4-BE49-F238E27FC236}">
                <a16:creationId xmlns:a16="http://schemas.microsoft.com/office/drawing/2014/main" id="{0D085A82-CD9E-A1AD-D7A6-05D99EDBEC7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618474554"/>
      </p:ext>
    </p:extLst>
  </p:cSld>
  <p:clrMapOvr>
    <a:masterClrMapping/>
  </p:clrMapOvr>
  <mc:AlternateContent xmlns:mc="http://schemas.openxmlformats.org/markup-compatibility/2006">
    <mc:Choice xmlns:p14="http://schemas.microsoft.com/office/powerpoint/2010/main" Requires="p14">
      <p:transition spd="slow" p14:dur="2000" advTm="66288"/>
    </mc:Choice>
    <mc:Fallback>
      <p:transition spd="slow" advTm="66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558085-BBA0-7500-B049-2D10EC969A18}"/>
              </a:ext>
            </a:extLst>
          </p:cNvPr>
          <p:cNvSpPr>
            <a:spLocks noGrp="1"/>
          </p:cNvSpPr>
          <p:nvPr>
            <p:ph type="title"/>
          </p:nvPr>
        </p:nvSpPr>
        <p:spPr/>
        <p:txBody>
          <a:bodyPr/>
          <a:lstStyle/>
          <a:p>
            <a:r>
              <a:rPr lang="en-CA" dirty="0"/>
              <a:t>The Colour Wheel</a:t>
            </a:r>
          </a:p>
        </p:txBody>
      </p:sp>
      <p:sp>
        <p:nvSpPr>
          <p:cNvPr id="7" name="Content Placeholder 6">
            <a:extLst>
              <a:ext uri="{FF2B5EF4-FFF2-40B4-BE49-F238E27FC236}">
                <a16:creationId xmlns:a16="http://schemas.microsoft.com/office/drawing/2014/main" id="{26BBF09A-0036-5BCD-94F2-31083BA41065}"/>
              </a:ext>
            </a:extLst>
          </p:cNvPr>
          <p:cNvSpPr>
            <a:spLocks noGrp="1"/>
          </p:cNvSpPr>
          <p:nvPr>
            <p:ph sz="half" idx="13"/>
          </p:nvPr>
        </p:nvSpPr>
        <p:spPr>
          <a:xfrm>
            <a:off x="548946" y="1229709"/>
            <a:ext cx="3862633" cy="2836965"/>
          </a:xfrm>
        </p:spPr>
        <p:txBody>
          <a:bodyPr/>
          <a:lstStyle/>
          <a:p>
            <a:r>
              <a:rPr lang="en-CA" sz="2000" dirty="0"/>
              <a:t>The Colour Wheel is a principle that illustrates colour relationships </a:t>
            </a:r>
          </a:p>
          <a:p>
            <a:r>
              <a:rPr lang="en-CA" sz="2000" dirty="0"/>
              <a:t>It organizes colours in a circle so you can visualize how they relate to each other</a:t>
            </a:r>
          </a:p>
          <a:p>
            <a:r>
              <a:rPr lang="en-CA" sz="2000" dirty="0"/>
              <a:t>Primary colours are: red, yellow, blue (pillars of the colour wheel)</a:t>
            </a:r>
          </a:p>
        </p:txBody>
      </p:sp>
      <p:pic>
        <p:nvPicPr>
          <p:cNvPr id="9" name="Picture 8" descr="A picture of the colour wheel">
            <a:extLst>
              <a:ext uri="{FF2B5EF4-FFF2-40B4-BE49-F238E27FC236}">
                <a16:creationId xmlns:a16="http://schemas.microsoft.com/office/drawing/2014/main" id="{AD0F7418-BD04-ABE3-C5A8-9E69D8D03FE7}"/>
              </a:ext>
            </a:extLst>
          </p:cNvPr>
          <p:cNvPicPr>
            <a:picLocks noChangeAspect="1"/>
          </p:cNvPicPr>
          <p:nvPr/>
        </p:nvPicPr>
        <p:blipFill>
          <a:blip r:embed="rId4"/>
          <a:stretch>
            <a:fillRect/>
          </a:stretch>
        </p:blipFill>
        <p:spPr>
          <a:xfrm>
            <a:off x="4769853" y="567558"/>
            <a:ext cx="5080000" cy="4876800"/>
          </a:xfrm>
          <a:prstGeom prst="rect">
            <a:avLst/>
          </a:prstGeom>
        </p:spPr>
      </p:pic>
      <p:sp>
        <p:nvSpPr>
          <p:cNvPr id="10" name="TextBox 9">
            <a:extLst>
              <a:ext uri="{FF2B5EF4-FFF2-40B4-BE49-F238E27FC236}">
                <a16:creationId xmlns:a16="http://schemas.microsoft.com/office/drawing/2014/main" id="{9EC8C510-5900-256F-7D74-3C24FCAB1210}"/>
              </a:ext>
            </a:extLst>
          </p:cNvPr>
          <p:cNvSpPr txBox="1"/>
          <p:nvPr/>
        </p:nvSpPr>
        <p:spPr>
          <a:xfrm>
            <a:off x="548945" y="4129696"/>
            <a:ext cx="3862633" cy="862416"/>
          </a:xfrm>
          <a:prstGeom prst="rect">
            <a:avLst/>
          </a:prstGeom>
          <a:noFill/>
        </p:spPr>
        <p:txBody>
          <a:bodyPr wrap="square" rtlCol="0">
            <a:spAutoFit/>
          </a:bodyPr>
          <a:lstStyle/>
          <a:p>
            <a:r>
              <a:rPr lang="en-CA" sz="1200" dirty="0" err="1">
                <a:solidFill>
                  <a:schemeClr val="bg2"/>
                </a:solidFill>
              </a:rPr>
              <a:t>Gajanavale</a:t>
            </a:r>
            <a:r>
              <a:rPr lang="en-CA" sz="1200" dirty="0">
                <a:solidFill>
                  <a:schemeClr val="bg2"/>
                </a:solidFill>
              </a:rPr>
              <a:t>, </a:t>
            </a:r>
            <a:r>
              <a:rPr lang="en-CA" sz="1200" dirty="0" err="1">
                <a:solidFill>
                  <a:schemeClr val="bg2"/>
                </a:solidFill>
              </a:rPr>
              <a:t>Harshani</a:t>
            </a:r>
            <a:r>
              <a:rPr lang="en-CA" sz="1200" dirty="0">
                <a:solidFill>
                  <a:schemeClr val="bg2"/>
                </a:solidFill>
              </a:rPr>
              <a:t>. “Analogous Colors and Color Wheel” Medium.com www.uxplanet.org/analogous-colors-and-color-wheel-609a05b5b90e. Accessed May 2024</a:t>
            </a:r>
          </a:p>
          <a:p>
            <a:endParaRPr lang="en-CA" dirty="0"/>
          </a:p>
        </p:txBody>
      </p:sp>
      <p:pic>
        <p:nvPicPr>
          <p:cNvPr id="4" name="Audio 3">
            <a:hlinkClick r:id="" action="ppaction://media"/>
            <a:extLst>
              <a:ext uri="{FF2B5EF4-FFF2-40B4-BE49-F238E27FC236}">
                <a16:creationId xmlns:a16="http://schemas.microsoft.com/office/drawing/2014/main" id="{70718380-6C0D-FC4C-1BE8-5404AEE2A69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995853228"/>
      </p:ext>
    </p:extLst>
  </p:cSld>
  <p:clrMapOvr>
    <a:masterClrMapping/>
  </p:clrMapOvr>
  <mc:AlternateContent xmlns:mc="http://schemas.openxmlformats.org/markup-compatibility/2006">
    <mc:Choice xmlns:p14="http://schemas.microsoft.com/office/powerpoint/2010/main" Requires="p14">
      <p:transition spd="slow" p14:dur="2000" advTm="34020"/>
    </mc:Choice>
    <mc:Fallback>
      <p:transition spd="slow" advTm="34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of the colour wheel">
            <a:extLst>
              <a:ext uri="{FF2B5EF4-FFF2-40B4-BE49-F238E27FC236}">
                <a16:creationId xmlns:a16="http://schemas.microsoft.com/office/drawing/2014/main" id="{AD0F7418-BD04-ABE3-C5A8-9E69D8D03FE7}"/>
              </a:ext>
            </a:extLst>
          </p:cNvPr>
          <p:cNvPicPr>
            <a:picLocks noChangeAspect="1"/>
          </p:cNvPicPr>
          <p:nvPr/>
        </p:nvPicPr>
        <p:blipFill>
          <a:blip r:embed="rId4"/>
          <a:stretch>
            <a:fillRect/>
          </a:stretch>
        </p:blipFill>
        <p:spPr>
          <a:xfrm>
            <a:off x="4769853" y="567558"/>
            <a:ext cx="5080000" cy="4876800"/>
          </a:xfrm>
          <a:prstGeom prst="rect">
            <a:avLst/>
          </a:prstGeom>
        </p:spPr>
      </p:pic>
      <p:sp>
        <p:nvSpPr>
          <p:cNvPr id="6" name="Title 5">
            <a:extLst>
              <a:ext uri="{FF2B5EF4-FFF2-40B4-BE49-F238E27FC236}">
                <a16:creationId xmlns:a16="http://schemas.microsoft.com/office/drawing/2014/main" id="{C2558085-BBA0-7500-B049-2D10EC969A18}"/>
              </a:ext>
            </a:extLst>
          </p:cNvPr>
          <p:cNvSpPr>
            <a:spLocks noGrp="1"/>
          </p:cNvSpPr>
          <p:nvPr>
            <p:ph type="title"/>
          </p:nvPr>
        </p:nvSpPr>
        <p:spPr/>
        <p:txBody>
          <a:bodyPr/>
          <a:lstStyle/>
          <a:p>
            <a:r>
              <a:rPr lang="en-CA" dirty="0"/>
              <a:t>Secondary Colours</a:t>
            </a:r>
          </a:p>
        </p:txBody>
      </p:sp>
      <p:sp>
        <p:nvSpPr>
          <p:cNvPr id="7" name="Content Placeholder 6">
            <a:extLst>
              <a:ext uri="{FF2B5EF4-FFF2-40B4-BE49-F238E27FC236}">
                <a16:creationId xmlns:a16="http://schemas.microsoft.com/office/drawing/2014/main" id="{26BBF09A-0036-5BCD-94F2-31083BA41065}"/>
              </a:ext>
            </a:extLst>
          </p:cNvPr>
          <p:cNvSpPr>
            <a:spLocks noGrp="1"/>
          </p:cNvSpPr>
          <p:nvPr>
            <p:ph sz="half" idx="13"/>
          </p:nvPr>
        </p:nvSpPr>
        <p:spPr>
          <a:xfrm>
            <a:off x="548946" y="1229709"/>
            <a:ext cx="3862633" cy="2836965"/>
          </a:xfrm>
        </p:spPr>
        <p:txBody>
          <a:bodyPr/>
          <a:lstStyle/>
          <a:p>
            <a:r>
              <a:rPr lang="en-CA" sz="2000" dirty="0"/>
              <a:t>Two primary colours combined make a secondary colour. </a:t>
            </a:r>
          </a:p>
          <a:p>
            <a:r>
              <a:rPr lang="en-CA" sz="2000" dirty="0"/>
              <a:t>Red + Yellow = Orange</a:t>
            </a:r>
          </a:p>
          <a:p>
            <a:r>
              <a:rPr lang="en-CA" sz="2000" dirty="0"/>
              <a:t>Red + Blue= Violet </a:t>
            </a:r>
          </a:p>
          <a:p>
            <a:r>
              <a:rPr lang="en-CA" sz="2000" dirty="0"/>
              <a:t>Blue + Yellow = Green</a:t>
            </a:r>
          </a:p>
        </p:txBody>
      </p:sp>
      <p:pic>
        <p:nvPicPr>
          <p:cNvPr id="3" name="Audio 2">
            <a:hlinkClick r:id="" action="ppaction://media"/>
            <a:extLst>
              <a:ext uri="{FF2B5EF4-FFF2-40B4-BE49-F238E27FC236}">
                <a16:creationId xmlns:a16="http://schemas.microsoft.com/office/drawing/2014/main" id="{5C2DF7D5-9B87-9A85-17BE-BD6CC6901D7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750768625"/>
      </p:ext>
    </p:extLst>
  </p:cSld>
  <p:clrMapOvr>
    <a:masterClrMapping/>
  </p:clrMapOvr>
  <mc:AlternateContent xmlns:mc="http://schemas.openxmlformats.org/markup-compatibility/2006">
    <mc:Choice xmlns:p14="http://schemas.microsoft.com/office/powerpoint/2010/main" Requires="p14">
      <p:transition spd="slow" p14:dur="2000" advTm="27455"/>
    </mc:Choice>
    <mc:Fallback>
      <p:transition spd="slow" advTm="27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of the colour wheel">
            <a:extLst>
              <a:ext uri="{FF2B5EF4-FFF2-40B4-BE49-F238E27FC236}">
                <a16:creationId xmlns:a16="http://schemas.microsoft.com/office/drawing/2014/main" id="{AD0F7418-BD04-ABE3-C5A8-9E69D8D03FE7}"/>
              </a:ext>
            </a:extLst>
          </p:cNvPr>
          <p:cNvPicPr>
            <a:picLocks noChangeAspect="1"/>
          </p:cNvPicPr>
          <p:nvPr/>
        </p:nvPicPr>
        <p:blipFill>
          <a:blip r:embed="rId4"/>
          <a:stretch>
            <a:fillRect/>
          </a:stretch>
        </p:blipFill>
        <p:spPr>
          <a:xfrm>
            <a:off x="4769853" y="567558"/>
            <a:ext cx="5080000" cy="4876800"/>
          </a:xfrm>
          <a:prstGeom prst="rect">
            <a:avLst/>
          </a:prstGeom>
        </p:spPr>
      </p:pic>
      <p:sp>
        <p:nvSpPr>
          <p:cNvPr id="6" name="Title 5">
            <a:extLst>
              <a:ext uri="{FF2B5EF4-FFF2-40B4-BE49-F238E27FC236}">
                <a16:creationId xmlns:a16="http://schemas.microsoft.com/office/drawing/2014/main" id="{C2558085-BBA0-7500-B049-2D10EC969A18}"/>
              </a:ext>
            </a:extLst>
          </p:cNvPr>
          <p:cNvSpPr>
            <a:spLocks noGrp="1"/>
          </p:cNvSpPr>
          <p:nvPr>
            <p:ph type="title"/>
          </p:nvPr>
        </p:nvSpPr>
        <p:spPr/>
        <p:txBody>
          <a:bodyPr/>
          <a:lstStyle/>
          <a:p>
            <a:r>
              <a:rPr lang="en-CA" dirty="0"/>
              <a:t>Tertiary Colours</a:t>
            </a:r>
          </a:p>
        </p:txBody>
      </p:sp>
      <p:sp>
        <p:nvSpPr>
          <p:cNvPr id="7" name="Content Placeholder 6">
            <a:extLst>
              <a:ext uri="{FF2B5EF4-FFF2-40B4-BE49-F238E27FC236}">
                <a16:creationId xmlns:a16="http://schemas.microsoft.com/office/drawing/2014/main" id="{26BBF09A-0036-5BCD-94F2-31083BA41065}"/>
              </a:ext>
            </a:extLst>
          </p:cNvPr>
          <p:cNvSpPr>
            <a:spLocks noGrp="1"/>
          </p:cNvSpPr>
          <p:nvPr>
            <p:ph sz="half" idx="13"/>
          </p:nvPr>
        </p:nvSpPr>
        <p:spPr>
          <a:xfrm>
            <a:off x="548946" y="1229709"/>
            <a:ext cx="3862633" cy="3791327"/>
          </a:xfrm>
        </p:spPr>
        <p:txBody>
          <a:bodyPr/>
          <a:lstStyle/>
          <a:p>
            <a:r>
              <a:rPr lang="en-CA" sz="2000" dirty="0"/>
              <a:t>A primary colour combined with a secondary colour results in a tertiary colour. </a:t>
            </a:r>
          </a:p>
          <a:p>
            <a:r>
              <a:rPr lang="en-CA" sz="2000" dirty="0"/>
              <a:t>The six tertiary colours are: </a:t>
            </a:r>
            <a:br>
              <a:rPr lang="en-CA" sz="2000" dirty="0"/>
            </a:br>
            <a:r>
              <a:rPr lang="en-CA" sz="2000" dirty="0"/>
              <a:t>red-orange</a:t>
            </a:r>
            <a:br>
              <a:rPr lang="en-CA" sz="2000" dirty="0"/>
            </a:br>
            <a:r>
              <a:rPr lang="en-CA" sz="2000" dirty="0"/>
              <a:t>red-violet </a:t>
            </a:r>
            <a:br>
              <a:rPr lang="en-CA" sz="2000" dirty="0"/>
            </a:br>
            <a:r>
              <a:rPr lang="en-CA" sz="2000" dirty="0"/>
              <a:t>blue-violet </a:t>
            </a:r>
            <a:br>
              <a:rPr lang="en-CA" sz="2000" dirty="0"/>
            </a:br>
            <a:r>
              <a:rPr lang="en-CA" sz="2000" dirty="0"/>
              <a:t>blue-green </a:t>
            </a:r>
            <a:br>
              <a:rPr lang="en-CA" sz="2000" dirty="0"/>
            </a:br>
            <a:r>
              <a:rPr lang="en-CA" sz="2000" dirty="0"/>
              <a:t>yellow-green </a:t>
            </a:r>
            <a:br>
              <a:rPr lang="en-CA" sz="2000" dirty="0"/>
            </a:br>
            <a:r>
              <a:rPr lang="en-CA" sz="2000" dirty="0"/>
              <a:t>yellow-orange</a:t>
            </a:r>
          </a:p>
        </p:txBody>
      </p:sp>
      <p:pic>
        <p:nvPicPr>
          <p:cNvPr id="3" name="Audio 2">
            <a:hlinkClick r:id="" action="ppaction://media"/>
            <a:extLst>
              <a:ext uri="{FF2B5EF4-FFF2-40B4-BE49-F238E27FC236}">
                <a16:creationId xmlns:a16="http://schemas.microsoft.com/office/drawing/2014/main" id="{87A187F6-07F1-E653-12D9-4904B859220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169866786"/>
      </p:ext>
    </p:extLst>
  </p:cSld>
  <p:clrMapOvr>
    <a:masterClrMapping/>
  </p:clrMapOvr>
  <mc:AlternateContent xmlns:mc="http://schemas.openxmlformats.org/markup-compatibility/2006">
    <mc:Choice xmlns:p14="http://schemas.microsoft.com/office/powerpoint/2010/main" Requires="p14">
      <p:transition spd="slow" p14:dur="2000" advTm="55269"/>
    </mc:Choice>
    <mc:Fallback>
      <p:transition spd="slow" advTm="55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69A40CD-644F-6206-0BA8-6ABB7E96EA95}"/>
              </a:ext>
            </a:extLst>
          </p:cNvPr>
          <p:cNvSpPr>
            <a:spLocks noGrp="1"/>
          </p:cNvSpPr>
          <p:nvPr>
            <p:ph type="title"/>
          </p:nvPr>
        </p:nvSpPr>
        <p:spPr/>
        <p:txBody>
          <a:bodyPr/>
          <a:lstStyle/>
          <a:p>
            <a:r>
              <a:rPr lang="en-CA" dirty="0"/>
              <a:t>Tertiary Colours </a:t>
            </a:r>
          </a:p>
        </p:txBody>
      </p:sp>
      <p:sp>
        <p:nvSpPr>
          <p:cNvPr id="10" name="Content Placeholder 9">
            <a:extLst>
              <a:ext uri="{FF2B5EF4-FFF2-40B4-BE49-F238E27FC236}">
                <a16:creationId xmlns:a16="http://schemas.microsoft.com/office/drawing/2014/main" id="{22749610-D663-1DAE-79A2-B581098DEF35}"/>
              </a:ext>
            </a:extLst>
          </p:cNvPr>
          <p:cNvSpPr>
            <a:spLocks noGrp="1"/>
          </p:cNvSpPr>
          <p:nvPr>
            <p:ph sz="quarter" idx="13"/>
          </p:nvPr>
        </p:nvSpPr>
        <p:spPr>
          <a:xfrm>
            <a:off x="549275" y="1230313"/>
            <a:ext cx="2210550" cy="3394075"/>
          </a:xfrm>
        </p:spPr>
        <p:txBody>
          <a:bodyPr>
            <a:normAutofit lnSpcReduction="10000"/>
          </a:bodyPr>
          <a:lstStyle/>
          <a:p>
            <a:r>
              <a:rPr lang="en-CA" dirty="0"/>
              <a:t>An example of Yellow (primary) when mixed with a secondary (orange or green)</a:t>
            </a:r>
          </a:p>
        </p:txBody>
      </p:sp>
      <p:pic>
        <p:nvPicPr>
          <p:cNvPr id="12" name="Picture 11">
            <a:extLst>
              <a:ext uri="{FF2B5EF4-FFF2-40B4-BE49-F238E27FC236}">
                <a16:creationId xmlns:a16="http://schemas.microsoft.com/office/drawing/2014/main" id="{037E2B39-1301-8CE7-F984-33F02158C7BE}"/>
              </a:ext>
            </a:extLst>
          </p:cNvPr>
          <p:cNvPicPr>
            <a:picLocks noChangeAspect="1"/>
          </p:cNvPicPr>
          <p:nvPr/>
        </p:nvPicPr>
        <p:blipFill>
          <a:blip r:embed="rId5"/>
          <a:stretch>
            <a:fillRect/>
          </a:stretch>
        </p:blipFill>
        <p:spPr>
          <a:xfrm>
            <a:off x="3009661" y="1229709"/>
            <a:ext cx="6816577" cy="3014792"/>
          </a:xfrm>
          <a:prstGeom prst="rect">
            <a:avLst/>
          </a:prstGeom>
        </p:spPr>
      </p:pic>
      <p:sp>
        <p:nvSpPr>
          <p:cNvPr id="15" name="TextBox 14">
            <a:extLst>
              <a:ext uri="{FF2B5EF4-FFF2-40B4-BE49-F238E27FC236}">
                <a16:creationId xmlns:a16="http://schemas.microsoft.com/office/drawing/2014/main" id="{1991D6BC-9BE5-CD21-1B77-1B3E03338232}"/>
              </a:ext>
            </a:extLst>
          </p:cNvPr>
          <p:cNvSpPr txBox="1"/>
          <p:nvPr/>
        </p:nvSpPr>
        <p:spPr>
          <a:xfrm>
            <a:off x="3009661" y="4244501"/>
            <a:ext cx="6601064" cy="461665"/>
          </a:xfrm>
          <a:prstGeom prst="rect">
            <a:avLst/>
          </a:prstGeom>
          <a:noFill/>
        </p:spPr>
        <p:txBody>
          <a:bodyPr wrap="square" rtlCol="0">
            <a:spAutoFit/>
          </a:bodyPr>
          <a:lstStyle/>
          <a:p>
            <a:r>
              <a:rPr lang="en-CA" sz="1200" dirty="0">
                <a:solidFill>
                  <a:schemeClr val="bg2"/>
                </a:solidFill>
              </a:rPr>
              <a:t>“Color yellow: Meaning and how to use it in branding.” </a:t>
            </a:r>
            <a:r>
              <a:rPr lang="en-CA" sz="1200" dirty="0" err="1">
                <a:solidFill>
                  <a:schemeClr val="bg2"/>
                </a:solidFill>
              </a:rPr>
              <a:t>Mojomox</a:t>
            </a:r>
            <a:r>
              <a:rPr lang="en-CA" sz="1200" dirty="0">
                <a:solidFill>
                  <a:schemeClr val="bg2"/>
                </a:solidFill>
              </a:rPr>
              <a:t>. </a:t>
            </a:r>
            <a:r>
              <a:rPr lang="en-CA" sz="1200" dirty="0">
                <a:solidFill>
                  <a:schemeClr val="bg2"/>
                </a:solidFill>
                <a:hlinkClick r:id="rId6"/>
              </a:rPr>
              <a:t>https://mojomox.com/color-yellow</a:t>
            </a:r>
            <a:r>
              <a:rPr lang="en-CA" sz="1200" dirty="0">
                <a:solidFill>
                  <a:schemeClr val="bg2"/>
                </a:solidFill>
              </a:rPr>
              <a:t>. Accessed Aug 2024</a:t>
            </a:r>
            <a:endParaRPr lang="en-CA" dirty="0"/>
          </a:p>
        </p:txBody>
      </p:sp>
      <p:pic>
        <p:nvPicPr>
          <p:cNvPr id="3" name="Audio 2">
            <a:hlinkClick r:id="" action="ppaction://media"/>
            <a:extLst>
              <a:ext uri="{FF2B5EF4-FFF2-40B4-BE49-F238E27FC236}">
                <a16:creationId xmlns:a16="http://schemas.microsoft.com/office/drawing/2014/main" id="{5BC5E382-46FC-6733-5DDE-4E63C99886E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243286464"/>
      </p:ext>
    </p:extLst>
  </p:cSld>
  <p:clrMapOvr>
    <a:masterClrMapping/>
  </p:clrMapOvr>
  <mc:AlternateContent xmlns:mc="http://schemas.openxmlformats.org/markup-compatibility/2006">
    <mc:Choice xmlns:p14="http://schemas.microsoft.com/office/powerpoint/2010/main" Requires="p14">
      <p:transition spd="slow" p14:dur="2000" advTm="28727"/>
    </mc:Choice>
    <mc:Fallback>
      <p:transition spd="slow" advTm="28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7D24F-3EC2-E588-8B6E-4DB065C77C49}"/>
              </a:ext>
            </a:extLst>
          </p:cNvPr>
          <p:cNvSpPr>
            <a:spLocks noGrp="1"/>
          </p:cNvSpPr>
          <p:nvPr>
            <p:ph type="title"/>
          </p:nvPr>
        </p:nvSpPr>
        <p:spPr/>
        <p:txBody>
          <a:bodyPr/>
          <a:lstStyle/>
          <a:p>
            <a:r>
              <a:rPr lang="en-CA" dirty="0"/>
              <a:t>Colour Harmonies</a:t>
            </a:r>
          </a:p>
        </p:txBody>
      </p:sp>
      <p:sp>
        <p:nvSpPr>
          <p:cNvPr id="3" name="Content Placeholder 2">
            <a:extLst>
              <a:ext uri="{FF2B5EF4-FFF2-40B4-BE49-F238E27FC236}">
                <a16:creationId xmlns:a16="http://schemas.microsoft.com/office/drawing/2014/main" id="{4007A2DB-3BD2-05C7-4A4E-A224A92B729D}"/>
              </a:ext>
            </a:extLst>
          </p:cNvPr>
          <p:cNvSpPr>
            <a:spLocks noGrp="1"/>
          </p:cNvSpPr>
          <p:nvPr>
            <p:ph sz="half" idx="13"/>
          </p:nvPr>
        </p:nvSpPr>
        <p:spPr>
          <a:xfrm>
            <a:off x="548945" y="1229709"/>
            <a:ext cx="8113361" cy="3552498"/>
          </a:xfrm>
        </p:spPr>
        <p:txBody>
          <a:bodyPr/>
          <a:lstStyle/>
          <a:p>
            <a:r>
              <a:rPr lang="en-CA" dirty="0"/>
              <a:t>Use colour harmonies in a design to create a cohesive palette that supports a message.</a:t>
            </a:r>
          </a:p>
          <a:p>
            <a:pPr marL="457200" indent="-457200">
              <a:buFont typeface="Arial" panose="020B0604020202020204" pitchFamily="34" charset="0"/>
              <a:buChar char="•"/>
            </a:pPr>
            <a:r>
              <a:rPr lang="en-CA" dirty="0"/>
              <a:t> Monochromatic – one colour </a:t>
            </a:r>
          </a:p>
          <a:p>
            <a:pPr marL="457200" indent="-457200">
              <a:buFont typeface="Arial" panose="020B0604020202020204" pitchFamily="34" charset="0"/>
              <a:buChar char="•"/>
            </a:pPr>
            <a:r>
              <a:rPr lang="en-CA" dirty="0"/>
              <a:t>Analogous Side by side</a:t>
            </a:r>
          </a:p>
          <a:p>
            <a:pPr marL="457200" indent="-457200">
              <a:buFont typeface="Arial" panose="020B0604020202020204" pitchFamily="34" charset="0"/>
              <a:buChar char="•"/>
            </a:pPr>
            <a:r>
              <a:rPr lang="en-CA" dirty="0"/>
              <a:t>Complementary Opposite</a:t>
            </a:r>
          </a:p>
          <a:p>
            <a:pPr marL="457200" indent="-457200">
              <a:buFont typeface="Arial" panose="020B0604020202020204" pitchFamily="34" charset="0"/>
              <a:buChar char="•"/>
            </a:pPr>
            <a:r>
              <a:rPr lang="en-CA" dirty="0"/>
              <a:t>Triadic - 3 colours equal distance apart</a:t>
            </a:r>
          </a:p>
        </p:txBody>
      </p:sp>
      <p:pic>
        <p:nvPicPr>
          <p:cNvPr id="5" name="Audio 4">
            <a:hlinkClick r:id="" action="ppaction://media"/>
            <a:extLst>
              <a:ext uri="{FF2B5EF4-FFF2-40B4-BE49-F238E27FC236}">
                <a16:creationId xmlns:a16="http://schemas.microsoft.com/office/drawing/2014/main" id="{F58525E1-70CE-153A-45AA-E054B8FDCD2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846278277"/>
      </p:ext>
    </p:extLst>
  </p:cSld>
  <p:clrMapOvr>
    <a:masterClrMapping/>
  </p:clrMapOvr>
  <mc:AlternateContent xmlns:mc="http://schemas.openxmlformats.org/markup-compatibility/2006">
    <mc:Choice xmlns:p14="http://schemas.microsoft.com/office/powerpoint/2010/main" Requires="p14">
      <p:transition spd="slow" p14:dur="2000" advTm="49663"/>
    </mc:Choice>
    <mc:Fallback>
      <p:transition spd="slow" advTm="49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A863A-C82F-7929-A91F-D1C169622B29}"/>
              </a:ext>
            </a:extLst>
          </p:cNvPr>
          <p:cNvSpPr>
            <a:spLocks noGrp="1"/>
          </p:cNvSpPr>
          <p:nvPr>
            <p:ph type="title"/>
          </p:nvPr>
        </p:nvSpPr>
        <p:spPr/>
        <p:txBody>
          <a:bodyPr/>
          <a:lstStyle/>
          <a:p>
            <a:r>
              <a:rPr lang="en-CA" dirty="0"/>
              <a:t>Monochromatic Palette</a:t>
            </a:r>
          </a:p>
        </p:txBody>
      </p:sp>
      <p:sp>
        <p:nvSpPr>
          <p:cNvPr id="3" name="Content Placeholder 2">
            <a:extLst>
              <a:ext uri="{FF2B5EF4-FFF2-40B4-BE49-F238E27FC236}">
                <a16:creationId xmlns:a16="http://schemas.microsoft.com/office/drawing/2014/main" id="{82196BE5-B34A-9AD0-6970-A85B341B0B61}"/>
              </a:ext>
            </a:extLst>
          </p:cNvPr>
          <p:cNvSpPr>
            <a:spLocks noGrp="1"/>
          </p:cNvSpPr>
          <p:nvPr>
            <p:ph sz="half" idx="13"/>
          </p:nvPr>
        </p:nvSpPr>
        <p:spPr/>
        <p:txBody>
          <a:bodyPr/>
          <a:lstStyle/>
          <a:p>
            <a:pPr marL="457200" indent="-457200">
              <a:buFont typeface="Arial" panose="020B0604020202020204" pitchFamily="34" charset="0"/>
              <a:buChar char="•"/>
            </a:pPr>
            <a:r>
              <a:rPr lang="en-CA" dirty="0"/>
              <a:t>One hue</a:t>
            </a:r>
          </a:p>
          <a:p>
            <a:pPr marL="457200" indent="-457200">
              <a:buFont typeface="Arial" panose="020B0604020202020204" pitchFamily="34" charset="0"/>
              <a:buChar char="•"/>
            </a:pPr>
            <a:r>
              <a:rPr lang="en-CA" dirty="0"/>
              <a:t>Hue can vary in value</a:t>
            </a:r>
          </a:p>
          <a:p>
            <a:pPr marL="457200" indent="-457200">
              <a:buFont typeface="Arial" panose="020B0604020202020204" pitchFamily="34" charset="0"/>
              <a:buChar char="•"/>
            </a:pPr>
            <a:r>
              <a:rPr lang="en-CA" dirty="0"/>
              <a:t>Very harmonious, quiet, </a:t>
            </a:r>
            <a:br>
              <a:rPr lang="en-CA" dirty="0"/>
            </a:br>
            <a:r>
              <a:rPr lang="en-CA" dirty="0"/>
              <a:t>restful &amp; subtle</a:t>
            </a:r>
          </a:p>
        </p:txBody>
      </p:sp>
      <p:pic>
        <p:nvPicPr>
          <p:cNvPr id="5" name="Picture 4" descr="a red monochromatic color palette">
            <a:extLst>
              <a:ext uri="{FF2B5EF4-FFF2-40B4-BE49-F238E27FC236}">
                <a16:creationId xmlns:a16="http://schemas.microsoft.com/office/drawing/2014/main" id="{BB673B7A-EED8-8BAD-111C-FDCF90C375A7}"/>
              </a:ext>
            </a:extLst>
          </p:cNvPr>
          <p:cNvPicPr>
            <a:picLocks noChangeAspect="1"/>
          </p:cNvPicPr>
          <p:nvPr/>
        </p:nvPicPr>
        <p:blipFill>
          <a:blip r:embed="rId4"/>
          <a:stretch>
            <a:fillRect/>
          </a:stretch>
        </p:blipFill>
        <p:spPr>
          <a:xfrm>
            <a:off x="6131379" y="766990"/>
            <a:ext cx="3479674" cy="4786884"/>
          </a:xfrm>
          <a:prstGeom prst="rect">
            <a:avLst/>
          </a:prstGeom>
        </p:spPr>
      </p:pic>
      <p:pic>
        <p:nvPicPr>
          <p:cNvPr id="6" name="Audio 5">
            <a:hlinkClick r:id="" action="ppaction://media"/>
            <a:extLst>
              <a:ext uri="{FF2B5EF4-FFF2-40B4-BE49-F238E27FC236}">
                <a16:creationId xmlns:a16="http://schemas.microsoft.com/office/drawing/2014/main" id="{8C72BA64-3EB7-9201-561C-8AAF4F1098D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576421379"/>
      </p:ext>
    </p:extLst>
  </p:cSld>
  <p:clrMapOvr>
    <a:masterClrMapping/>
  </p:clrMapOvr>
  <mc:AlternateContent xmlns:mc="http://schemas.openxmlformats.org/markup-compatibility/2006">
    <mc:Choice xmlns:p14="http://schemas.microsoft.com/office/powerpoint/2010/main" Requires="p14">
      <p:transition spd="slow" p14:dur="2000" advTm="38429"/>
    </mc:Choice>
    <mc:Fallback>
      <p:transition spd="slow" advTm="38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descr="a screen shot of heinz.com website">
            <a:extLst>
              <a:ext uri="{FF2B5EF4-FFF2-40B4-BE49-F238E27FC236}">
                <a16:creationId xmlns:a16="http://schemas.microsoft.com/office/drawing/2014/main" id="{AC19AA72-48D9-C24C-FB07-C2A108F51752}"/>
              </a:ext>
            </a:extLst>
          </p:cNvPr>
          <p:cNvGrpSpPr/>
          <p:nvPr/>
        </p:nvGrpSpPr>
        <p:grpSpPr>
          <a:xfrm>
            <a:off x="4142292" y="526652"/>
            <a:ext cx="5589536" cy="4661695"/>
            <a:chOff x="3464657" y="865414"/>
            <a:chExt cx="5589536" cy="4661695"/>
          </a:xfrm>
        </p:grpSpPr>
        <p:pic>
          <p:nvPicPr>
            <p:cNvPr id="10" name="Picture 9" descr="A screenshot of a computer&#10;&#10;Description automatically generated">
              <a:extLst>
                <a:ext uri="{FF2B5EF4-FFF2-40B4-BE49-F238E27FC236}">
                  <a16:creationId xmlns:a16="http://schemas.microsoft.com/office/drawing/2014/main" id="{F33274EF-97F2-E13C-D582-792556E83832}"/>
                </a:ext>
              </a:extLst>
            </p:cNvPr>
            <p:cNvPicPr>
              <a:picLocks noChangeAspect="1"/>
            </p:cNvPicPr>
            <p:nvPr/>
          </p:nvPicPr>
          <p:blipFill rotWithShape="1">
            <a:blip r:embed="rId4"/>
            <a:srcRect l="6821" t="5601" r="7277" b="9422"/>
            <a:stretch/>
          </p:blipFill>
          <p:spPr>
            <a:xfrm>
              <a:off x="3464657" y="865414"/>
              <a:ext cx="5589536" cy="3812722"/>
            </a:xfrm>
            <a:prstGeom prst="rect">
              <a:avLst/>
            </a:prstGeom>
          </p:spPr>
        </p:pic>
        <p:pic>
          <p:nvPicPr>
            <p:cNvPr id="8" name="Picture 7">
              <a:extLst>
                <a:ext uri="{FF2B5EF4-FFF2-40B4-BE49-F238E27FC236}">
                  <a16:creationId xmlns:a16="http://schemas.microsoft.com/office/drawing/2014/main" id="{828BCEB9-4625-41C4-13BB-74C02746980B}"/>
                </a:ext>
              </a:extLst>
            </p:cNvPr>
            <p:cNvPicPr>
              <a:picLocks noChangeAspect="1"/>
            </p:cNvPicPr>
            <p:nvPr/>
          </p:nvPicPr>
          <p:blipFill>
            <a:blip r:embed="rId5"/>
            <a:stretch>
              <a:fillRect/>
            </a:stretch>
          </p:blipFill>
          <p:spPr>
            <a:xfrm>
              <a:off x="3560048" y="1170608"/>
              <a:ext cx="5333442" cy="4356501"/>
            </a:xfrm>
            <a:prstGeom prst="rect">
              <a:avLst/>
            </a:prstGeom>
          </p:spPr>
        </p:pic>
      </p:grpSp>
      <p:pic>
        <p:nvPicPr>
          <p:cNvPr id="13" name="Picture 12" descr="Ice cream cone with a splash of water&#10;peach coloured.">
            <a:extLst>
              <a:ext uri="{FF2B5EF4-FFF2-40B4-BE49-F238E27FC236}">
                <a16:creationId xmlns:a16="http://schemas.microsoft.com/office/drawing/2014/main" id="{FC951748-DA82-CE24-DF6B-B5353F265801}"/>
              </a:ext>
            </a:extLst>
          </p:cNvPr>
          <p:cNvPicPr>
            <a:picLocks noChangeAspect="1"/>
          </p:cNvPicPr>
          <p:nvPr/>
        </p:nvPicPr>
        <p:blipFill>
          <a:blip r:embed="rId6"/>
          <a:stretch>
            <a:fillRect/>
          </a:stretch>
        </p:blipFill>
        <p:spPr>
          <a:xfrm>
            <a:off x="222670" y="553553"/>
            <a:ext cx="3758919" cy="3758919"/>
          </a:xfrm>
          <a:prstGeom prst="rect">
            <a:avLst/>
          </a:prstGeom>
        </p:spPr>
      </p:pic>
      <p:sp>
        <p:nvSpPr>
          <p:cNvPr id="15" name="Rectangle 14">
            <a:extLst>
              <a:ext uri="{FF2B5EF4-FFF2-40B4-BE49-F238E27FC236}">
                <a16:creationId xmlns:a16="http://schemas.microsoft.com/office/drawing/2014/main" id="{34EBBB35-1D1A-6887-8CE9-21B0E0DCD9F3}"/>
              </a:ext>
            </a:extLst>
          </p:cNvPr>
          <p:cNvSpPr/>
          <p:nvPr/>
        </p:nvSpPr>
        <p:spPr>
          <a:xfrm>
            <a:off x="97971" y="4828664"/>
            <a:ext cx="2645229" cy="74295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 Placeholder 5">
            <a:extLst>
              <a:ext uri="{FF2B5EF4-FFF2-40B4-BE49-F238E27FC236}">
                <a16:creationId xmlns:a16="http://schemas.microsoft.com/office/drawing/2014/main" id="{AB62E534-F469-B9EB-9A9A-3B3BED6D0908}"/>
              </a:ext>
            </a:extLst>
          </p:cNvPr>
          <p:cNvSpPr txBox="1">
            <a:spLocks/>
          </p:cNvSpPr>
          <p:nvPr/>
        </p:nvSpPr>
        <p:spPr>
          <a:xfrm>
            <a:off x="222670" y="4558375"/>
            <a:ext cx="2535463" cy="925438"/>
          </a:xfrm>
          <a:prstGeom prst="rect">
            <a:avLst/>
          </a:prstGeom>
        </p:spPr>
        <p:txBody>
          <a:bodyPr/>
          <a:lst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dirty="0"/>
              <a:t>Examples of a monochromatic Palettes</a:t>
            </a:r>
          </a:p>
        </p:txBody>
      </p:sp>
      <p:sp>
        <p:nvSpPr>
          <p:cNvPr id="16" name="TextBox 15">
            <a:extLst>
              <a:ext uri="{FF2B5EF4-FFF2-40B4-BE49-F238E27FC236}">
                <a16:creationId xmlns:a16="http://schemas.microsoft.com/office/drawing/2014/main" id="{17C5DE55-BE80-FE13-A51E-419B476AF57F}"/>
              </a:ext>
            </a:extLst>
          </p:cNvPr>
          <p:cNvSpPr txBox="1"/>
          <p:nvPr/>
        </p:nvSpPr>
        <p:spPr>
          <a:xfrm>
            <a:off x="222670" y="5094975"/>
            <a:ext cx="5241472" cy="461665"/>
          </a:xfrm>
          <a:prstGeom prst="rect">
            <a:avLst/>
          </a:prstGeom>
          <a:noFill/>
        </p:spPr>
        <p:txBody>
          <a:bodyPr wrap="square" rtlCol="0">
            <a:spAutoFit/>
          </a:bodyPr>
          <a:lstStyle/>
          <a:p>
            <a:r>
              <a:rPr lang="en-CA" sz="1200" dirty="0">
                <a:solidFill>
                  <a:schemeClr val="bg2"/>
                </a:solidFill>
              </a:rPr>
              <a:t>Products - Heinz® Canada | Heinz. www.heinz.com/en-CA/products?condimentType%5B0%5D=heinz-ketchup.</a:t>
            </a:r>
          </a:p>
        </p:txBody>
      </p:sp>
      <p:pic>
        <p:nvPicPr>
          <p:cNvPr id="3" name="Audio 2">
            <a:hlinkClick r:id="" action="ppaction://media"/>
            <a:extLst>
              <a:ext uri="{FF2B5EF4-FFF2-40B4-BE49-F238E27FC236}">
                <a16:creationId xmlns:a16="http://schemas.microsoft.com/office/drawing/2014/main" id="{CB6D1645-D620-C0BF-DF93-F60FD30597A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744157423"/>
      </p:ext>
    </p:extLst>
  </p:cSld>
  <p:clrMapOvr>
    <a:masterClrMapping/>
  </p:clrMapOvr>
  <mc:AlternateContent xmlns:mc="http://schemas.openxmlformats.org/markup-compatibility/2006">
    <mc:Choice xmlns:p14="http://schemas.microsoft.com/office/powerpoint/2010/main" Requires="p14">
      <p:transition spd="slow" p14:dur="2000" advTm="56230"/>
    </mc:Choice>
    <mc:Fallback>
      <p:transition spd="slow" advTm="56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FB0C-910B-BC2D-B987-AABABFFDC0DA}"/>
              </a:ext>
            </a:extLst>
          </p:cNvPr>
          <p:cNvSpPr>
            <a:spLocks noGrp="1"/>
          </p:cNvSpPr>
          <p:nvPr>
            <p:ph type="title"/>
          </p:nvPr>
        </p:nvSpPr>
        <p:spPr/>
        <p:txBody>
          <a:bodyPr/>
          <a:lstStyle/>
          <a:p>
            <a:r>
              <a:rPr lang="en-CA" dirty="0"/>
              <a:t>Analogous Palette</a:t>
            </a:r>
          </a:p>
        </p:txBody>
      </p:sp>
      <p:sp>
        <p:nvSpPr>
          <p:cNvPr id="3" name="Content Placeholder 2">
            <a:extLst>
              <a:ext uri="{FF2B5EF4-FFF2-40B4-BE49-F238E27FC236}">
                <a16:creationId xmlns:a16="http://schemas.microsoft.com/office/drawing/2014/main" id="{2A7F97FB-F642-8876-9051-A7651B790683}"/>
              </a:ext>
            </a:extLst>
          </p:cNvPr>
          <p:cNvSpPr>
            <a:spLocks noGrp="1"/>
          </p:cNvSpPr>
          <p:nvPr>
            <p:ph sz="half" idx="13"/>
          </p:nvPr>
        </p:nvSpPr>
        <p:spPr/>
        <p:txBody>
          <a:bodyPr/>
          <a:lstStyle/>
          <a:p>
            <a:pPr marL="457200" indent="-457200">
              <a:buFont typeface="Arial" panose="020B0604020202020204" pitchFamily="34" charset="0"/>
              <a:buChar char="•"/>
            </a:pPr>
            <a:r>
              <a:rPr lang="en-CA" dirty="0"/>
              <a:t>Several colours next to each other on the colour wheel</a:t>
            </a:r>
          </a:p>
          <a:p>
            <a:pPr marL="457200" indent="-457200">
              <a:buFont typeface="Arial" panose="020B0604020202020204" pitchFamily="34" charset="0"/>
              <a:buChar char="•"/>
            </a:pPr>
            <a:r>
              <a:rPr lang="en-CA" dirty="0"/>
              <a:t>blue, blue-green, green</a:t>
            </a:r>
          </a:p>
          <a:p>
            <a:pPr marL="457200" indent="-457200">
              <a:buFont typeface="Arial" panose="020B0604020202020204" pitchFamily="34" charset="0"/>
              <a:buChar char="•"/>
            </a:pPr>
            <a:r>
              <a:rPr lang="en-CA" dirty="0"/>
              <a:t>red, red-orange, orange, yellow</a:t>
            </a:r>
          </a:p>
          <a:p>
            <a:pPr marL="457200" indent="-457200">
              <a:buFont typeface="Arial" panose="020B0604020202020204" pitchFamily="34" charset="0"/>
              <a:buChar char="•"/>
            </a:pPr>
            <a:r>
              <a:rPr lang="en-CA" dirty="0"/>
              <a:t>Harmonious feeling</a:t>
            </a:r>
          </a:p>
        </p:txBody>
      </p:sp>
      <p:pic>
        <p:nvPicPr>
          <p:cNvPr id="6" name="Picture 5" descr="a picture of a colour wheel, highlighting an analogous colour palette of  violet, purple and indigo">
            <a:extLst>
              <a:ext uri="{FF2B5EF4-FFF2-40B4-BE49-F238E27FC236}">
                <a16:creationId xmlns:a16="http://schemas.microsoft.com/office/drawing/2014/main" id="{29FEDE32-E113-4361-4211-B775166344A9}"/>
              </a:ext>
            </a:extLst>
          </p:cNvPr>
          <p:cNvPicPr>
            <a:picLocks noChangeAspect="1"/>
          </p:cNvPicPr>
          <p:nvPr/>
        </p:nvPicPr>
        <p:blipFill>
          <a:blip r:embed="rId4"/>
          <a:stretch>
            <a:fillRect/>
          </a:stretch>
        </p:blipFill>
        <p:spPr>
          <a:xfrm>
            <a:off x="5780690" y="656706"/>
            <a:ext cx="3925852" cy="460439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Audio 9">
            <a:hlinkClick r:id="" action="ppaction://media"/>
            <a:extLst>
              <a:ext uri="{FF2B5EF4-FFF2-40B4-BE49-F238E27FC236}">
                <a16:creationId xmlns:a16="http://schemas.microsoft.com/office/drawing/2014/main" id="{FCBBBBC7-4D32-0486-8121-6559E1EFEFA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341265769"/>
      </p:ext>
    </p:extLst>
  </p:cSld>
  <p:clrMapOvr>
    <a:masterClrMapping/>
  </p:clrMapOvr>
  <mc:AlternateContent xmlns:mc="http://schemas.openxmlformats.org/markup-compatibility/2006">
    <mc:Choice xmlns:p14="http://schemas.microsoft.com/office/powerpoint/2010/main" Requires="p14">
      <p:transition spd="slow" p14:dur="2000" advTm="30497"/>
    </mc:Choice>
    <mc:Fallback>
      <p:transition spd="slow" advTm="30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AA2CE4-0C62-A06B-A43D-37D3590F6961}"/>
              </a:ext>
            </a:extLst>
          </p:cNvPr>
          <p:cNvSpPr/>
          <p:nvPr/>
        </p:nvSpPr>
        <p:spPr>
          <a:xfrm>
            <a:off x="179614" y="4784271"/>
            <a:ext cx="2432957" cy="7021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Placeholder 5">
            <a:extLst>
              <a:ext uri="{FF2B5EF4-FFF2-40B4-BE49-F238E27FC236}">
                <a16:creationId xmlns:a16="http://schemas.microsoft.com/office/drawing/2014/main" id="{24FA589D-A9AC-9197-EDF5-22E5BB52100E}"/>
              </a:ext>
            </a:extLst>
          </p:cNvPr>
          <p:cNvSpPr txBox="1">
            <a:spLocks/>
          </p:cNvSpPr>
          <p:nvPr/>
        </p:nvSpPr>
        <p:spPr>
          <a:xfrm>
            <a:off x="361040" y="4446662"/>
            <a:ext cx="4718959" cy="925438"/>
          </a:xfrm>
          <a:prstGeom prst="rect">
            <a:avLst/>
          </a:prstGeom>
        </p:spPr>
        <p:txBody>
          <a:bodyPr/>
          <a:lst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dirty="0"/>
              <a:t>Examples of  a complimentary  Palette. Both Examples use green and orange with varying intensities for different results</a:t>
            </a:r>
          </a:p>
        </p:txBody>
      </p:sp>
      <p:pic>
        <p:nvPicPr>
          <p:cNvPr id="12" name="Picture 11" descr="A close up of a person writing with green, yellow and orange colours">
            <a:extLst>
              <a:ext uri="{FF2B5EF4-FFF2-40B4-BE49-F238E27FC236}">
                <a16:creationId xmlns:a16="http://schemas.microsoft.com/office/drawing/2014/main" id="{2228F27C-68F3-4F1D-2B21-29BD09449D94}"/>
              </a:ext>
            </a:extLst>
          </p:cNvPr>
          <p:cNvPicPr>
            <a:picLocks noChangeAspect="1"/>
          </p:cNvPicPr>
          <p:nvPr/>
        </p:nvPicPr>
        <p:blipFill>
          <a:blip r:embed="rId2"/>
          <a:stretch>
            <a:fillRect/>
          </a:stretch>
        </p:blipFill>
        <p:spPr>
          <a:xfrm>
            <a:off x="5212445" y="639132"/>
            <a:ext cx="6286500" cy="3536156"/>
          </a:xfrm>
          <a:prstGeom prst="rect">
            <a:avLst/>
          </a:prstGeom>
        </p:spPr>
      </p:pic>
      <p:pic>
        <p:nvPicPr>
          <p:cNvPr id="14" name="Picture 13" descr="A screenshot of clerksy.com showing yellow and green design">
            <a:extLst>
              <a:ext uri="{FF2B5EF4-FFF2-40B4-BE49-F238E27FC236}">
                <a16:creationId xmlns:a16="http://schemas.microsoft.com/office/drawing/2014/main" id="{5C45D7DE-C3C1-8503-A2D0-FBB2A7CE74C2}"/>
              </a:ext>
            </a:extLst>
          </p:cNvPr>
          <p:cNvPicPr>
            <a:picLocks noChangeAspect="1"/>
          </p:cNvPicPr>
          <p:nvPr/>
        </p:nvPicPr>
        <p:blipFill>
          <a:blip r:embed="rId3"/>
          <a:stretch>
            <a:fillRect/>
          </a:stretch>
        </p:blipFill>
        <p:spPr>
          <a:xfrm>
            <a:off x="361041" y="665540"/>
            <a:ext cx="4437743" cy="3451578"/>
          </a:xfrm>
          <a:prstGeom prst="rect">
            <a:avLst/>
          </a:prstGeom>
        </p:spPr>
      </p:pic>
      <p:sp>
        <p:nvSpPr>
          <p:cNvPr id="15" name="TextBox 14">
            <a:extLst>
              <a:ext uri="{FF2B5EF4-FFF2-40B4-BE49-F238E27FC236}">
                <a16:creationId xmlns:a16="http://schemas.microsoft.com/office/drawing/2014/main" id="{F88E8731-8320-D2B0-96FD-7B703DC706F7}"/>
              </a:ext>
            </a:extLst>
          </p:cNvPr>
          <p:cNvSpPr txBox="1"/>
          <p:nvPr/>
        </p:nvSpPr>
        <p:spPr>
          <a:xfrm>
            <a:off x="361040" y="5095101"/>
            <a:ext cx="5241472" cy="276999"/>
          </a:xfrm>
          <a:prstGeom prst="rect">
            <a:avLst/>
          </a:prstGeom>
          <a:noFill/>
        </p:spPr>
        <p:txBody>
          <a:bodyPr wrap="square" rtlCol="0">
            <a:spAutoFit/>
          </a:bodyPr>
          <a:lstStyle/>
          <a:p>
            <a:r>
              <a:rPr lang="en-CA" sz="1200" dirty="0" err="1">
                <a:solidFill>
                  <a:schemeClr val="bg2"/>
                </a:solidFill>
              </a:rPr>
              <a:t>Clerksy</a:t>
            </a:r>
            <a:r>
              <a:rPr lang="en-CA" sz="1200" dirty="0">
                <a:solidFill>
                  <a:schemeClr val="bg2"/>
                </a:solidFill>
              </a:rPr>
              <a:t>. clerksyhr.com/</a:t>
            </a:r>
            <a:r>
              <a:rPr lang="en-CA" sz="1200" dirty="0" err="1">
                <a:solidFill>
                  <a:schemeClr val="bg2"/>
                </a:solidFill>
              </a:rPr>
              <a:t>en</a:t>
            </a:r>
            <a:r>
              <a:rPr lang="en-CA" sz="1200" dirty="0">
                <a:solidFill>
                  <a:schemeClr val="bg2"/>
                </a:solidFill>
              </a:rPr>
              <a:t>.</a:t>
            </a:r>
          </a:p>
        </p:txBody>
      </p:sp>
    </p:spTree>
    <p:extLst>
      <p:ext uri="{BB962C8B-B14F-4D97-AF65-F5344CB8AC3E}">
        <p14:creationId xmlns:p14="http://schemas.microsoft.com/office/powerpoint/2010/main" val="150193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009C-7FE0-F1F6-871B-04C532ED76EA}"/>
              </a:ext>
            </a:extLst>
          </p:cNvPr>
          <p:cNvSpPr>
            <a:spLocks noGrp="1"/>
          </p:cNvSpPr>
          <p:nvPr>
            <p:ph type="title"/>
          </p:nvPr>
        </p:nvSpPr>
        <p:spPr/>
        <p:txBody>
          <a:bodyPr/>
          <a:lstStyle/>
          <a:p>
            <a:r>
              <a:rPr lang="en-CA" dirty="0"/>
              <a:t>Complementary</a:t>
            </a:r>
          </a:p>
        </p:txBody>
      </p:sp>
      <p:sp>
        <p:nvSpPr>
          <p:cNvPr id="3" name="Content Placeholder 2">
            <a:extLst>
              <a:ext uri="{FF2B5EF4-FFF2-40B4-BE49-F238E27FC236}">
                <a16:creationId xmlns:a16="http://schemas.microsoft.com/office/drawing/2014/main" id="{4A1D7FD7-9986-9946-1B27-426A1DD7431D}"/>
              </a:ext>
            </a:extLst>
          </p:cNvPr>
          <p:cNvSpPr>
            <a:spLocks noGrp="1"/>
          </p:cNvSpPr>
          <p:nvPr>
            <p:ph sz="half" idx="13"/>
          </p:nvPr>
        </p:nvSpPr>
        <p:spPr>
          <a:xfrm>
            <a:off x="548946" y="1229709"/>
            <a:ext cx="4766004" cy="3552498"/>
          </a:xfrm>
        </p:spPr>
        <p:txBody>
          <a:bodyPr/>
          <a:lstStyle/>
          <a:p>
            <a:pPr marL="342900" indent="-342900">
              <a:buFont typeface="Arial" panose="020B0604020202020204" pitchFamily="34" charset="0"/>
              <a:buChar char="•"/>
            </a:pPr>
            <a:r>
              <a:rPr lang="en-CA" sz="2400" dirty="0"/>
              <a:t>Direct opposites in position &amp; character</a:t>
            </a:r>
          </a:p>
          <a:p>
            <a:pPr marL="342900" indent="-342900">
              <a:buFont typeface="Arial" panose="020B0604020202020204" pitchFamily="34" charset="0"/>
              <a:buChar char="•"/>
            </a:pPr>
            <a:r>
              <a:rPr lang="en-CA" sz="2400" dirty="0"/>
              <a:t>Produces excitement</a:t>
            </a:r>
          </a:p>
          <a:p>
            <a:pPr marL="342900" indent="-342900">
              <a:buFont typeface="Arial" panose="020B0604020202020204" pitchFamily="34" charset="0"/>
              <a:buChar char="•"/>
            </a:pPr>
            <a:r>
              <a:rPr lang="en-CA" sz="2400" dirty="0"/>
              <a:t>Colours intensified when side </a:t>
            </a:r>
            <a:br>
              <a:rPr lang="en-CA" sz="2400" dirty="0"/>
            </a:br>
            <a:r>
              <a:rPr lang="en-CA" sz="2400" dirty="0"/>
              <a:t>by side</a:t>
            </a:r>
          </a:p>
          <a:p>
            <a:pPr marL="342900" indent="-342900">
              <a:buFont typeface="Arial" panose="020B0604020202020204" pitchFamily="34" charset="0"/>
              <a:buChar char="•"/>
            </a:pPr>
            <a:r>
              <a:rPr lang="en-CA" sz="2400" dirty="0"/>
              <a:t>Simultaneous contrast</a:t>
            </a:r>
          </a:p>
          <a:p>
            <a:pPr marL="342900" indent="-342900">
              <a:buFont typeface="Arial" panose="020B0604020202020204" pitchFamily="34" charset="0"/>
              <a:buChar char="•"/>
            </a:pPr>
            <a:r>
              <a:rPr lang="en-CA" sz="2400" dirty="0"/>
              <a:t>Bold effect</a:t>
            </a:r>
          </a:p>
        </p:txBody>
      </p:sp>
      <p:pic>
        <p:nvPicPr>
          <p:cNvPr id="4" name="Picture 3" descr="a picture of a colour wheel, highlighting an complementary colour palette of  red and green">
            <a:extLst>
              <a:ext uri="{FF2B5EF4-FFF2-40B4-BE49-F238E27FC236}">
                <a16:creationId xmlns:a16="http://schemas.microsoft.com/office/drawing/2014/main" id="{ADAA7D62-D2E6-933A-58B5-124A87D20828}"/>
              </a:ext>
            </a:extLst>
          </p:cNvPr>
          <p:cNvPicPr>
            <a:picLocks noChangeAspect="1"/>
          </p:cNvPicPr>
          <p:nvPr/>
        </p:nvPicPr>
        <p:blipFill>
          <a:blip r:embed="rId4"/>
          <a:stretch>
            <a:fillRect/>
          </a:stretch>
        </p:blipFill>
        <p:spPr>
          <a:xfrm>
            <a:off x="5553675" y="701676"/>
            <a:ext cx="4208090" cy="470905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Audio 6">
            <a:hlinkClick r:id="" action="ppaction://media"/>
            <a:extLst>
              <a:ext uri="{FF2B5EF4-FFF2-40B4-BE49-F238E27FC236}">
                <a16:creationId xmlns:a16="http://schemas.microsoft.com/office/drawing/2014/main" id="{6756BB0F-A8B5-1A86-5F9D-C0B2BC5B544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073180301"/>
      </p:ext>
    </p:extLst>
  </p:cSld>
  <p:clrMapOvr>
    <a:masterClrMapping/>
  </p:clrMapOvr>
  <mc:AlternateContent xmlns:mc="http://schemas.openxmlformats.org/markup-compatibility/2006">
    <mc:Choice xmlns:p14="http://schemas.microsoft.com/office/powerpoint/2010/main" Requires="p14">
      <p:transition spd="slow" p14:dur="2000" advTm="24928"/>
    </mc:Choice>
    <mc:Fallback>
      <p:transition spd="slow" advTm="24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descr="A screenshot of LSC homepage with complementary colour with a complementary colour scheme">
            <a:extLst>
              <a:ext uri="{FF2B5EF4-FFF2-40B4-BE49-F238E27FC236}">
                <a16:creationId xmlns:a16="http://schemas.microsoft.com/office/drawing/2014/main" id="{A8CB5A6F-E507-1291-7E10-E8D415130CE4}"/>
              </a:ext>
            </a:extLst>
          </p:cNvPr>
          <p:cNvGrpSpPr/>
          <p:nvPr/>
        </p:nvGrpSpPr>
        <p:grpSpPr>
          <a:xfrm>
            <a:off x="5987256" y="304270"/>
            <a:ext cx="3214688" cy="5263773"/>
            <a:chOff x="5987256" y="304270"/>
            <a:chExt cx="3214688" cy="5263773"/>
          </a:xfrm>
        </p:grpSpPr>
        <p:pic>
          <p:nvPicPr>
            <p:cNvPr id="9" name="Picture 8" descr="A close up of a cell phone&#10;&#10;Description automatically generated">
              <a:extLst>
                <a:ext uri="{FF2B5EF4-FFF2-40B4-BE49-F238E27FC236}">
                  <a16:creationId xmlns:a16="http://schemas.microsoft.com/office/drawing/2014/main" id="{9C7CCF3B-8E1F-F385-0D8D-93656F6BC4D5}"/>
                </a:ext>
              </a:extLst>
            </p:cNvPr>
            <p:cNvPicPr>
              <a:picLocks noChangeAspect="1"/>
            </p:cNvPicPr>
            <p:nvPr/>
          </p:nvPicPr>
          <p:blipFill rotWithShape="1">
            <a:blip r:embed="rId4"/>
            <a:srcRect t="2726" b="5169"/>
            <a:stretch/>
          </p:blipFill>
          <p:spPr>
            <a:xfrm>
              <a:off x="5987256" y="304270"/>
              <a:ext cx="3214688" cy="5263773"/>
            </a:xfrm>
            <a:prstGeom prst="rect">
              <a:avLst/>
            </a:prstGeom>
          </p:spPr>
        </p:pic>
        <p:sp>
          <p:nvSpPr>
            <p:cNvPr id="10" name="Rectangle: Rounded Corners 9">
              <a:extLst>
                <a:ext uri="{FF2B5EF4-FFF2-40B4-BE49-F238E27FC236}">
                  <a16:creationId xmlns:a16="http://schemas.microsoft.com/office/drawing/2014/main" id="{4B1C1D63-6ECE-0D1C-DF9D-7B3D3414BBAE}"/>
                </a:ext>
              </a:extLst>
            </p:cNvPr>
            <p:cNvSpPr/>
            <p:nvPr/>
          </p:nvSpPr>
          <p:spPr>
            <a:xfrm>
              <a:off x="6482442" y="579665"/>
              <a:ext cx="2114551" cy="4482192"/>
            </a:xfrm>
            <a:custGeom>
              <a:avLst/>
              <a:gdLst>
                <a:gd name="connsiteX0" fmla="*/ 0 w 2073730"/>
                <a:gd name="connsiteY0" fmla="*/ 345629 h 4474028"/>
                <a:gd name="connsiteX1" fmla="*/ 345629 w 2073730"/>
                <a:gd name="connsiteY1" fmla="*/ 0 h 4474028"/>
                <a:gd name="connsiteX2" fmla="*/ 1728101 w 2073730"/>
                <a:gd name="connsiteY2" fmla="*/ 0 h 4474028"/>
                <a:gd name="connsiteX3" fmla="*/ 2073730 w 2073730"/>
                <a:gd name="connsiteY3" fmla="*/ 345629 h 4474028"/>
                <a:gd name="connsiteX4" fmla="*/ 2073730 w 2073730"/>
                <a:gd name="connsiteY4" fmla="*/ 4128399 h 4474028"/>
                <a:gd name="connsiteX5" fmla="*/ 1728101 w 2073730"/>
                <a:gd name="connsiteY5" fmla="*/ 4474028 h 4474028"/>
                <a:gd name="connsiteX6" fmla="*/ 345629 w 2073730"/>
                <a:gd name="connsiteY6" fmla="*/ 4474028 h 4474028"/>
                <a:gd name="connsiteX7" fmla="*/ 0 w 2073730"/>
                <a:gd name="connsiteY7" fmla="*/ 4128399 h 4474028"/>
                <a:gd name="connsiteX8" fmla="*/ 0 w 2073730"/>
                <a:gd name="connsiteY8" fmla="*/ 345629 h 4474028"/>
                <a:gd name="connsiteX0" fmla="*/ 0 w 2073730"/>
                <a:gd name="connsiteY0" fmla="*/ 353793 h 4482192"/>
                <a:gd name="connsiteX1" fmla="*/ 239493 w 2073730"/>
                <a:gd name="connsiteY1" fmla="*/ 0 h 4482192"/>
                <a:gd name="connsiteX2" fmla="*/ 1728101 w 2073730"/>
                <a:gd name="connsiteY2" fmla="*/ 8164 h 4482192"/>
                <a:gd name="connsiteX3" fmla="*/ 2073730 w 2073730"/>
                <a:gd name="connsiteY3" fmla="*/ 353793 h 4482192"/>
                <a:gd name="connsiteX4" fmla="*/ 2073730 w 2073730"/>
                <a:gd name="connsiteY4" fmla="*/ 4136563 h 4482192"/>
                <a:gd name="connsiteX5" fmla="*/ 1728101 w 2073730"/>
                <a:gd name="connsiteY5" fmla="*/ 4482192 h 4482192"/>
                <a:gd name="connsiteX6" fmla="*/ 345629 w 2073730"/>
                <a:gd name="connsiteY6" fmla="*/ 4482192 h 4482192"/>
                <a:gd name="connsiteX7" fmla="*/ 0 w 2073730"/>
                <a:gd name="connsiteY7" fmla="*/ 4136563 h 4482192"/>
                <a:gd name="connsiteX8" fmla="*/ 0 w 2073730"/>
                <a:gd name="connsiteY8" fmla="*/ 353793 h 4482192"/>
                <a:gd name="connsiteX0" fmla="*/ 0 w 2114551"/>
                <a:gd name="connsiteY0" fmla="*/ 353793 h 4482192"/>
                <a:gd name="connsiteX1" fmla="*/ 280314 w 2114551"/>
                <a:gd name="connsiteY1" fmla="*/ 0 h 4482192"/>
                <a:gd name="connsiteX2" fmla="*/ 1768922 w 2114551"/>
                <a:gd name="connsiteY2" fmla="*/ 8164 h 4482192"/>
                <a:gd name="connsiteX3" fmla="*/ 2114551 w 2114551"/>
                <a:gd name="connsiteY3" fmla="*/ 353793 h 4482192"/>
                <a:gd name="connsiteX4" fmla="*/ 2114551 w 2114551"/>
                <a:gd name="connsiteY4" fmla="*/ 4136563 h 4482192"/>
                <a:gd name="connsiteX5" fmla="*/ 1768922 w 2114551"/>
                <a:gd name="connsiteY5" fmla="*/ 4482192 h 4482192"/>
                <a:gd name="connsiteX6" fmla="*/ 386450 w 2114551"/>
                <a:gd name="connsiteY6" fmla="*/ 4482192 h 4482192"/>
                <a:gd name="connsiteX7" fmla="*/ 40821 w 2114551"/>
                <a:gd name="connsiteY7" fmla="*/ 4136563 h 4482192"/>
                <a:gd name="connsiteX8" fmla="*/ 0 w 2114551"/>
                <a:gd name="connsiteY8" fmla="*/ 353793 h 4482192"/>
                <a:gd name="connsiteX0" fmla="*/ 0 w 2114551"/>
                <a:gd name="connsiteY0" fmla="*/ 353793 h 4482192"/>
                <a:gd name="connsiteX1" fmla="*/ 280314 w 2114551"/>
                <a:gd name="connsiteY1" fmla="*/ 0 h 4482192"/>
                <a:gd name="connsiteX2" fmla="*/ 1768922 w 2114551"/>
                <a:gd name="connsiteY2" fmla="*/ 8164 h 4482192"/>
                <a:gd name="connsiteX3" fmla="*/ 2114551 w 2114551"/>
                <a:gd name="connsiteY3" fmla="*/ 353793 h 4482192"/>
                <a:gd name="connsiteX4" fmla="*/ 2114551 w 2114551"/>
                <a:gd name="connsiteY4" fmla="*/ 4136563 h 4482192"/>
                <a:gd name="connsiteX5" fmla="*/ 1768922 w 2114551"/>
                <a:gd name="connsiteY5" fmla="*/ 4482192 h 4482192"/>
                <a:gd name="connsiteX6" fmla="*/ 386450 w 2114551"/>
                <a:gd name="connsiteY6" fmla="*/ 4482192 h 4482192"/>
                <a:gd name="connsiteX7" fmla="*/ 16328 w 2114551"/>
                <a:gd name="connsiteY7" fmla="*/ 4136563 h 4482192"/>
                <a:gd name="connsiteX8" fmla="*/ 0 w 2114551"/>
                <a:gd name="connsiteY8" fmla="*/ 353793 h 4482192"/>
                <a:gd name="connsiteX0" fmla="*/ 0 w 2114551"/>
                <a:gd name="connsiteY0" fmla="*/ 353793 h 4482192"/>
                <a:gd name="connsiteX1" fmla="*/ 280314 w 2114551"/>
                <a:gd name="connsiteY1" fmla="*/ 0 h 4482192"/>
                <a:gd name="connsiteX2" fmla="*/ 1891387 w 2114551"/>
                <a:gd name="connsiteY2" fmla="*/ 0 h 4482192"/>
                <a:gd name="connsiteX3" fmla="*/ 2114551 w 2114551"/>
                <a:gd name="connsiteY3" fmla="*/ 353793 h 4482192"/>
                <a:gd name="connsiteX4" fmla="*/ 2114551 w 2114551"/>
                <a:gd name="connsiteY4" fmla="*/ 4136563 h 4482192"/>
                <a:gd name="connsiteX5" fmla="*/ 1768922 w 2114551"/>
                <a:gd name="connsiteY5" fmla="*/ 4482192 h 4482192"/>
                <a:gd name="connsiteX6" fmla="*/ 386450 w 2114551"/>
                <a:gd name="connsiteY6" fmla="*/ 4482192 h 4482192"/>
                <a:gd name="connsiteX7" fmla="*/ 16328 w 2114551"/>
                <a:gd name="connsiteY7" fmla="*/ 4136563 h 4482192"/>
                <a:gd name="connsiteX8" fmla="*/ 0 w 2114551"/>
                <a:gd name="connsiteY8" fmla="*/ 353793 h 4482192"/>
                <a:gd name="connsiteX0" fmla="*/ 0 w 2114551"/>
                <a:gd name="connsiteY0" fmla="*/ 353793 h 4482192"/>
                <a:gd name="connsiteX1" fmla="*/ 280314 w 2114551"/>
                <a:gd name="connsiteY1" fmla="*/ 0 h 4482192"/>
                <a:gd name="connsiteX2" fmla="*/ 1891387 w 2114551"/>
                <a:gd name="connsiteY2" fmla="*/ 0 h 4482192"/>
                <a:gd name="connsiteX3" fmla="*/ 2114551 w 2114551"/>
                <a:gd name="connsiteY3" fmla="*/ 353793 h 4482192"/>
                <a:gd name="connsiteX4" fmla="*/ 2114551 w 2114551"/>
                <a:gd name="connsiteY4" fmla="*/ 4136563 h 4482192"/>
                <a:gd name="connsiteX5" fmla="*/ 1768922 w 2114551"/>
                <a:gd name="connsiteY5" fmla="*/ 4482192 h 4482192"/>
                <a:gd name="connsiteX6" fmla="*/ 280314 w 2114551"/>
                <a:gd name="connsiteY6" fmla="*/ 4474028 h 4482192"/>
                <a:gd name="connsiteX7" fmla="*/ 16328 w 2114551"/>
                <a:gd name="connsiteY7" fmla="*/ 4136563 h 4482192"/>
                <a:gd name="connsiteX8" fmla="*/ 0 w 2114551"/>
                <a:gd name="connsiteY8" fmla="*/ 353793 h 448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4551" h="4482192">
                  <a:moveTo>
                    <a:pt x="0" y="353793"/>
                  </a:moveTo>
                  <a:cubicBezTo>
                    <a:pt x="0" y="162907"/>
                    <a:pt x="89428" y="0"/>
                    <a:pt x="280314" y="0"/>
                  </a:cubicBezTo>
                  <a:lnTo>
                    <a:pt x="1891387" y="0"/>
                  </a:lnTo>
                  <a:cubicBezTo>
                    <a:pt x="2082273" y="0"/>
                    <a:pt x="2114551" y="162907"/>
                    <a:pt x="2114551" y="353793"/>
                  </a:cubicBezTo>
                  <a:lnTo>
                    <a:pt x="2114551" y="4136563"/>
                  </a:lnTo>
                  <a:cubicBezTo>
                    <a:pt x="2114551" y="4327449"/>
                    <a:pt x="1959808" y="4482192"/>
                    <a:pt x="1768922" y="4482192"/>
                  </a:cubicBezTo>
                  <a:lnTo>
                    <a:pt x="280314" y="4474028"/>
                  </a:lnTo>
                  <a:cubicBezTo>
                    <a:pt x="89428" y="4474028"/>
                    <a:pt x="16328" y="4327449"/>
                    <a:pt x="16328" y="4136563"/>
                  </a:cubicBezTo>
                  <a:cubicBezTo>
                    <a:pt x="10885" y="2875640"/>
                    <a:pt x="5443" y="1614716"/>
                    <a:pt x="0" y="353793"/>
                  </a:cubicBezTo>
                  <a:close/>
                </a:path>
              </a:pathLst>
            </a:cu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3" name="Text Placeholder 5">
            <a:extLst>
              <a:ext uri="{FF2B5EF4-FFF2-40B4-BE49-F238E27FC236}">
                <a16:creationId xmlns:a16="http://schemas.microsoft.com/office/drawing/2014/main" id="{EC6BD37A-3516-ED0E-8D57-88CEEA2C9D04}"/>
              </a:ext>
            </a:extLst>
          </p:cNvPr>
          <p:cNvSpPr txBox="1">
            <a:spLocks/>
          </p:cNvSpPr>
          <p:nvPr/>
        </p:nvSpPr>
        <p:spPr>
          <a:xfrm>
            <a:off x="3024586" y="4333799"/>
            <a:ext cx="3278242" cy="325817"/>
          </a:xfrm>
          <a:prstGeom prst="rect">
            <a:avLst/>
          </a:prstGeom>
        </p:spPr>
        <p:txBody>
          <a:bodyPr/>
          <a:lst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dirty="0"/>
              <a:t>Examples of complementary Palettes </a:t>
            </a:r>
          </a:p>
        </p:txBody>
      </p:sp>
      <p:pic>
        <p:nvPicPr>
          <p:cNvPr id="21" name="Picture 20" descr="A popsicle with a bite taken out of it showing complementary colours">
            <a:extLst>
              <a:ext uri="{FF2B5EF4-FFF2-40B4-BE49-F238E27FC236}">
                <a16:creationId xmlns:a16="http://schemas.microsoft.com/office/drawing/2014/main" id="{219E7620-E2A7-BD2F-5D43-98A3697CD5B4}"/>
              </a:ext>
            </a:extLst>
          </p:cNvPr>
          <p:cNvPicPr>
            <a:picLocks noChangeAspect="1"/>
          </p:cNvPicPr>
          <p:nvPr/>
        </p:nvPicPr>
        <p:blipFill>
          <a:blip r:embed="rId6"/>
          <a:stretch>
            <a:fillRect/>
          </a:stretch>
        </p:blipFill>
        <p:spPr>
          <a:xfrm>
            <a:off x="500856" y="938893"/>
            <a:ext cx="5486400" cy="3086100"/>
          </a:xfrm>
          <a:prstGeom prst="rect">
            <a:avLst/>
          </a:prstGeom>
        </p:spPr>
      </p:pic>
      <p:sp>
        <p:nvSpPr>
          <p:cNvPr id="23" name="TextBox 22">
            <a:extLst>
              <a:ext uri="{FF2B5EF4-FFF2-40B4-BE49-F238E27FC236}">
                <a16:creationId xmlns:a16="http://schemas.microsoft.com/office/drawing/2014/main" id="{EDC83723-3DB2-52B4-E960-77DBB3317BD4}"/>
              </a:ext>
            </a:extLst>
          </p:cNvPr>
          <p:cNvSpPr txBox="1"/>
          <p:nvPr/>
        </p:nvSpPr>
        <p:spPr>
          <a:xfrm>
            <a:off x="4329712" y="5255810"/>
            <a:ext cx="6185229" cy="276999"/>
          </a:xfrm>
          <a:prstGeom prst="rect">
            <a:avLst/>
          </a:prstGeom>
          <a:noFill/>
        </p:spPr>
        <p:txBody>
          <a:bodyPr wrap="square">
            <a:spAutoFit/>
          </a:bodyPr>
          <a:lstStyle/>
          <a:p>
            <a:r>
              <a:rPr lang="en-CA" sz="1200" dirty="0">
                <a:solidFill>
                  <a:schemeClr val="bg2"/>
                </a:solidFill>
              </a:rPr>
              <a:t>Welcome to LSU, a Top Research University | Baton Rouge, La. www.lsu.edu.</a:t>
            </a:r>
          </a:p>
        </p:txBody>
      </p:sp>
      <p:pic>
        <p:nvPicPr>
          <p:cNvPr id="14" name="Audio 13">
            <a:hlinkClick r:id="" action="ppaction://media"/>
            <a:extLst>
              <a:ext uri="{FF2B5EF4-FFF2-40B4-BE49-F238E27FC236}">
                <a16:creationId xmlns:a16="http://schemas.microsoft.com/office/drawing/2014/main" id="{19D86D81-A42F-8F5F-A7A3-8EFEE98BC20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281674634"/>
      </p:ext>
    </p:extLst>
  </p:cSld>
  <p:clrMapOvr>
    <a:masterClrMapping/>
  </p:clrMapOvr>
  <mc:AlternateContent xmlns:mc="http://schemas.openxmlformats.org/markup-compatibility/2006">
    <mc:Choice xmlns:p14="http://schemas.microsoft.com/office/powerpoint/2010/main" Requires="p14">
      <p:transition spd="slow" p14:dur="2000" advTm="54723"/>
    </mc:Choice>
    <mc:Fallback>
      <p:transition spd="slow" advTm="54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5DE5C-951F-6FE1-27A9-E383960A421B}"/>
              </a:ext>
            </a:extLst>
          </p:cNvPr>
          <p:cNvSpPr>
            <a:spLocks noGrp="1"/>
          </p:cNvSpPr>
          <p:nvPr>
            <p:ph type="title"/>
          </p:nvPr>
        </p:nvSpPr>
        <p:spPr/>
        <p:txBody>
          <a:bodyPr/>
          <a:lstStyle/>
          <a:p>
            <a:r>
              <a:rPr lang="en-CA" dirty="0"/>
              <a:t>Triadic Palette</a:t>
            </a:r>
          </a:p>
        </p:txBody>
      </p:sp>
      <p:sp>
        <p:nvSpPr>
          <p:cNvPr id="3" name="Content Placeholder 2">
            <a:extLst>
              <a:ext uri="{FF2B5EF4-FFF2-40B4-BE49-F238E27FC236}">
                <a16:creationId xmlns:a16="http://schemas.microsoft.com/office/drawing/2014/main" id="{875E9655-39D5-CC17-C36E-1BEBF595C8B6}"/>
              </a:ext>
            </a:extLst>
          </p:cNvPr>
          <p:cNvSpPr>
            <a:spLocks noGrp="1"/>
          </p:cNvSpPr>
          <p:nvPr>
            <p:ph sz="half" idx="13"/>
          </p:nvPr>
        </p:nvSpPr>
        <p:spPr>
          <a:xfrm>
            <a:off x="548946" y="1229709"/>
            <a:ext cx="5231744" cy="3130020"/>
          </a:xfrm>
        </p:spPr>
        <p:txBody>
          <a:bodyPr/>
          <a:lstStyle/>
          <a:p>
            <a:pPr marL="457200" indent="-457200">
              <a:buFont typeface="Arial" panose="020B0604020202020204" pitchFamily="34" charset="0"/>
              <a:buChar char="•"/>
            </a:pPr>
            <a:r>
              <a:rPr lang="en-CA" dirty="0"/>
              <a:t>Three hues equally spaced </a:t>
            </a:r>
            <a:br>
              <a:rPr lang="en-CA" dirty="0"/>
            </a:br>
            <a:r>
              <a:rPr lang="en-CA" dirty="0"/>
              <a:t>on the colour wheel</a:t>
            </a:r>
          </a:p>
          <a:p>
            <a:pPr marL="457200" indent="-457200">
              <a:buFont typeface="Arial" panose="020B0604020202020204" pitchFamily="34" charset="0"/>
              <a:buChar char="•"/>
            </a:pPr>
            <a:r>
              <a:rPr lang="en-CA" dirty="0"/>
              <a:t>red, yellow, blue</a:t>
            </a:r>
          </a:p>
          <a:p>
            <a:pPr marL="457200" indent="-457200">
              <a:buFont typeface="Arial" panose="020B0604020202020204" pitchFamily="34" charset="0"/>
              <a:buChar char="•"/>
            </a:pPr>
            <a:r>
              <a:rPr lang="en-CA" dirty="0"/>
              <a:t>orange, green, purple</a:t>
            </a:r>
          </a:p>
          <a:p>
            <a:pPr marL="457200" indent="-457200">
              <a:buFont typeface="Arial" panose="020B0604020202020204" pitchFamily="34" charset="0"/>
              <a:buChar char="•"/>
            </a:pPr>
            <a:r>
              <a:rPr lang="en-CA" dirty="0"/>
              <a:t>Result is contrasting &amp; lively</a:t>
            </a:r>
          </a:p>
        </p:txBody>
      </p:sp>
      <p:pic>
        <p:nvPicPr>
          <p:cNvPr id="5" name="Picture 4" descr="a picture of a colour wheel, highlighting an triadic colour palette of  red-purple;  orange-yellow; and blue-green">
            <a:extLst>
              <a:ext uri="{FF2B5EF4-FFF2-40B4-BE49-F238E27FC236}">
                <a16:creationId xmlns:a16="http://schemas.microsoft.com/office/drawing/2014/main" id="{8475DFA5-B834-95C7-FBBF-78360FF3EC7F}"/>
              </a:ext>
            </a:extLst>
          </p:cNvPr>
          <p:cNvPicPr>
            <a:picLocks noChangeAspect="1"/>
          </p:cNvPicPr>
          <p:nvPr/>
        </p:nvPicPr>
        <p:blipFill rotWithShape="1">
          <a:blip r:embed="rId4"/>
          <a:srcRect l="6220" r="2404"/>
          <a:stretch/>
        </p:blipFill>
        <p:spPr>
          <a:xfrm>
            <a:off x="5919108" y="766990"/>
            <a:ext cx="3788228" cy="4477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Audio 6">
            <a:hlinkClick r:id="" action="ppaction://media"/>
            <a:extLst>
              <a:ext uri="{FF2B5EF4-FFF2-40B4-BE49-F238E27FC236}">
                <a16:creationId xmlns:a16="http://schemas.microsoft.com/office/drawing/2014/main" id="{7076D602-DBEC-5535-C90A-380E444E9E4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114421552"/>
      </p:ext>
    </p:extLst>
  </p:cSld>
  <p:clrMapOvr>
    <a:masterClrMapping/>
  </p:clrMapOvr>
  <mc:AlternateContent xmlns:mc="http://schemas.openxmlformats.org/markup-compatibility/2006">
    <mc:Choice xmlns:p14="http://schemas.microsoft.com/office/powerpoint/2010/main" Requires="p14">
      <p:transition spd="slow" p14:dur="2000" advTm="20286"/>
    </mc:Choice>
    <mc:Fallback>
      <p:transition spd="slow" advTm="20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Delmonte homepage using triadic colour palette">
            <a:extLst>
              <a:ext uri="{FF2B5EF4-FFF2-40B4-BE49-F238E27FC236}">
                <a16:creationId xmlns:a16="http://schemas.microsoft.com/office/drawing/2014/main" id="{F9DF6077-D2F8-37EB-B408-1BA7A2E9F568}"/>
              </a:ext>
            </a:extLst>
          </p:cNvPr>
          <p:cNvPicPr>
            <a:picLocks noChangeAspect="1"/>
          </p:cNvPicPr>
          <p:nvPr/>
        </p:nvPicPr>
        <p:blipFill>
          <a:blip r:embed="rId4"/>
          <a:stretch>
            <a:fillRect/>
          </a:stretch>
        </p:blipFill>
        <p:spPr>
          <a:xfrm>
            <a:off x="4251352" y="760140"/>
            <a:ext cx="4917142" cy="3970040"/>
          </a:xfrm>
          <a:prstGeom prst="rect">
            <a:avLst/>
          </a:prstGeom>
        </p:spPr>
      </p:pic>
      <p:sp>
        <p:nvSpPr>
          <p:cNvPr id="7" name="Text Placeholder 5">
            <a:extLst>
              <a:ext uri="{FF2B5EF4-FFF2-40B4-BE49-F238E27FC236}">
                <a16:creationId xmlns:a16="http://schemas.microsoft.com/office/drawing/2014/main" id="{22041DAE-D93E-4F55-8FD1-A5A08C7B8AF8}"/>
              </a:ext>
            </a:extLst>
          </p:cNvPr>
          <p:cNvSpPr txBox="1">
            <a:spLocks/>
          </p:cNvSpPr>
          <p:nvPr/>
        </p:nvSpPr>
        <p:spPr>
          <a:xfrm>
            <a:off x="673271" y="3804742"/>
            <a:ext cx="2535463" cy="925438"/>
          </a:xfrm>
          <a:prstGeom prst="rect">
            <a:avLst/>
          </a:prstGeom>
        </p:spPr>
        <p:txBody>
          <a:bodyPr/>
          <a:lst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dirty="0"/>
              <a:t>An example of a triadic Palette – Red, Green and Yellow</a:t>
            </a:r>
          </a:p>
        </p:txBody>
      </p:sp>
      <p:sp>
        <p:nvSpPr>
          <p:cNvPr id="9" name="TextBox 8">
            <a:extLst>
              <a:ext uri="{FF2B5EF4-FFF2-40B4-BE49-F238E27FC236}">
                <a16:creationId xmlns:a16="http://schemas.microsoft.com/office/drawing/2014/main" id="{218BD98F-E266-AC33-A614-9986E82D1F6E}"/>
              </a:ext>
            </a:extLst>
          </p:cNvPr>
          <p:cNvSpPr txBox="1"/>
          <p:nvPr/>
        </p:nvSpPr>
        <p:spPr>
          <a:xfrm>
            <a:off x="4251352" y="4954860"/>
            <a:ext cx="5077838" cy="461665"/>
          </a:xfrm>
          <a:prstGeom prst="rect">
            <a:avLst/>
          </a:prstGeom>
          <a:noFill/>
        </p:spPr>
        <p:txBody>
          <a:bodyPr wrap="square">
            <a:spAutoFit/>
          </a:bodyPr>
          <a:lstStyle/>
          <a:p>
            <a:r>
              <a:rPr lang="en-CA" sz="1200" dirty="0">
                <a:solidFill>
                  <a:schemeClr val="bg2"/>
                </a:solidFill>
              </a:rPr>
              <a:t>Del Monte. “Canned Fruits, Vegetables, and Veggie Snacks | Del Monte®.” Del Monte®, www.delmonte.com.</a:t>
            </a:r>
          </a:p>
        </p:txBody>
      </p:sp>
      <p:pic>
        <p:nvPicPr>
          <p:cNvPr id="14" name="Audio 13">
            <a:hlinkClick r:id="" action="ppaction://media"/>
            <a:extLst>
              <a:ext uri="{FF2B5EF4-FFF2-40B4-BE49-F238E27FC236}">
                <a16:creationId xmlns:a16="http://schemas.microsoft.com/office/drawing/2014/main" id="{3B593529-A33B-A84B-24FB-7EED3A02109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716162706"/>
      </p:ext>
    </p:extLst>
  </p:cSld>
  <p:clrMapOvr>
    <a:masterClrMapping/>
  </p:clrMapOvr>
  <mc:AlternateContent xmlns:mc="http://schemas.openxmlformats.org/markup-compatibility/2006">
    <mc:Choice xmlns:p14="http://schemas.microsoft.com/office/powerpoint/2010/main" Requires="p14">
      <p:transition spd="slow" p14:dur="2000" advTm="21019"/>
    </mc:Choice>
    <mc:Fallback>
      <p:transition spd="slow" advTm="21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5EF4D3-C78B-1B84-4305-7C816DCAA449}"/>
              </a:ext>
            </a:extLst>
          </p:cNvPr>
          <p:cNvSpPr>
            <a:spLocks noGrp="1"/>
          </p:cNvSpPr>
          <p:nvPr>
            <p:ph type="title"/>
          </p:nvPr>
        </p:nvSpPr>
        <p:spPr/>
        <p:txBody>
          <a:bodyPr/>
          <a:lstStyle/>
          <a:p>
            <a:r>
              <a:rPr lang="en-CA" dirty="0"/>
              <a:t>Colour Perception</a:t>
            </a:r>
          </a:p>
        </p:txBody>
      </p:sp>
      <p:sp>
        <p:nvSpPr>
          <p:cNvPr id="6" name="Content Placeholder 5">
            <a:extLst>
              <a:ext uri="{FF2B5EF4-FFF2-40B4-BE49-F238E27FC236}">
                <a16:creationId xmlns:a16="http://schemas.microsoft.com/office/drawing/2014/main" id="{62953ABD-AA97-98C4-6022-E51885233773}"/>
              </a:ext>
            </a:extLst>
          </p:cNvPr>
          <p:cNvSpPr>
            <a:spLocks noGrp="1"/>
          </p:cNvSpPr>
          <p:nvPr>
            <p:ph sz="half" idx="1"/>
          </p:nvPr>
        </p:nvSpPr>
        <p:spPr>
          <a:xfrm>
            <a:off x="371790" y="1140172"/>
            <a:ext cx="9515788" cy="1864285"/>
          </a:xfrm>
        </p:spPr>
        <p:txBody>
          <a:bodyPr/>
          <a:lstStyle/>
          <a:p>
            <a:pPr marL="342900" indent="-342900">
              <a:buFont typeface="Arial" panose="020B0604020202020204" pitchFamily="34" charset="0"/>
              <a:buChar char="•"/>
            </a:pPr>
            <a:r>
              <a:rPr lang="en-CA" dirty="0"/>
              <a:t>The same colour can appear very different depending on its surroundings</a:t>
            </a:r>
          </a:p>
          <a:p>
            <a:pPr marL="342900" indent="-342900">
              <a:buFont typeface="Arial" panose="020B0604020202020204" pitchFamily="34" charset="0"/>
              <a:buChar char="•"/>
            </a:pPr>
            <a:r>
              <a:rPr lang="en-CA" dirty="0"/>
              <a:t>Colors can appear to change size and intensity based on nearby colors</a:t>
            </a:r>
          </a:p>
          <a:p>
            <a:pPr marL="342900" indent="-342900">
              <a:buFont typeface="Arial" panose="020B0604020202020204" pitchFamily="34" charset="0"/>
              <a:buChar char="•"/>
            </a:pPr>
            <a:r>
              <a:rPr lang="en-CA" dirty="0"/>
              <a:t>Can cause the viewer to see colours differently than intended</a:t>
            </a:r>
          </a:p>
          <a:p>
            <a:pPr marL="342900" indent="-342900">
              <a:buFont typeface="Arial" panose="020B0604020202020204" pitchFamily="34" charset="0"/>
              <a:buChar char="•"/>
            </a:pPr>
            <a:r>
              <a:rPr lang="en-CA" dirty="0"/>
              <a:t>For example, colour areas tend to look darker and smaller against light backgrounds</a:t>
            </a:r>
          </a:p>
        </p:txBody>
      </p:sp>
      <p:pic>
        <p:nvPicPr>
          <p:cNvPr id="10" name="Audio 9">
            <a:hlinkClick r:id="" action="ppaction://media"/>
            <a:extLst>
              <a:ext uri="{FF2B5EF4-FFF2-40B4-BE49-F238E27FC236}">
                <a16:creationId xmlns:a16="http://schemas.microsoft.com/office/drawing/2014/main" id="{72124303-B2E3-D27D-FF34-FE43D0345A7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333802086"/>
      </p:ext>
    </p:extLst>
  </p:cSld>
  <p:clrMapOvr>
    <a:masterClrMapping/>
  </p:clrMapOvr>
  <mc:AlternateContent xmlns:mc="http://schemas.openxmlformats.org/markup-compatibility/2006">
    <mc:Choice xmlns:p14="http://schemas.microsoft.com/office/powerpoint/2010/main" Requires="p14">
      <p:transition spd="slow" p14:dur="2000" advTm="30858"/>
    </mc:Choice>
    <mc:Fallback>
      <p:transition spd="slow" advTm="30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5EF4D3-C78B-1B84-4305-7C816DCAA449}"/>
              </a:ext>
            </a:extLst>
          </p:cNvPr>
          <p:cNvSpPr>
            <a:spLocks noGrp="1"/>
          </p:cNvSpPr>
          <p:nvPr>
            <p:ph type="title"/>
          </p:nvPr>
        </p:nvSpPr>
        <p:spPr/>
        <p:txBody>
          <a:bodyPr/>
          <a:lstStyle/>
          <a:p>
            <a:r>
              <a:rPr lang="en-CA" dirty="0"/>
              <a:t>Colour Perception</a:t>
            </a:r>
          </a:p>
        </p:txBody>
      </p:sp>
      <p:pic>
        <p:nvPicPr>
          <p:cNvPr id="7" name="Picture 2" descr="a grey bar on a white to black gradient ">
            <a:extLst>
              <a:ext uri="{FF2B5EF4-FFF2-40B4-BE49-F238E27FC236}">
                <a16:creationId xmlns:a16="http://schemas.microsoft.com/office/drawing/2014/main" id="{12FFC209-9F07-5A5C-9022-DDA0DE9F6B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497" b="16429"/>
          <a:stretch/>
        </p:blipFill>
        <p:spPr bwMode="auto">
          <a:xfrm>
            <a:off x="1290007" y="1328465"/>
            <a:ext cx="6858000" cy="2664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descr="a grey bar">
            <a:extLst>
              <a:ext uri="{FF2B5EF4-FFF2-40B4-BE49-F238E27FC236}">
                <a16:creationId xmlns:a16="http://schemas.microsoft.com/office/drawing/2014/main" id="{F2332C21-B835-94E8-5958-CDBA30D38C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350" t="51091" r="8651" b="34053"/>
          <a:stretch/>
        </p:blipFill>
        <p:spPr bwMode="auto">
          <a:xfrm>
            <a:off x="1667236" y="4211198"/>
            <a:ext cx="5760640" cy="648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Audio 3">
            <a:hlinkClick r:id="" action="ppaction://media"/>
            <a:extLst>
              <a:ext uri="{FF2B5EF4-FFF2-40B4-BE49-F238E27FC236}">
                <a16:creationId xmlns:a16="http://schemas.microsoft.com/office/drawing/2014/main" id="{71ABCE8E-1919-4C5C-6AB6-41CB7185061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870200411"/>
      </p:ext>
    </p:extLst>
  </p:cSld>
  <p:clrMapOvr>
    <a:masterClrMapping/>
  </p:clrMapOvr>
  <mc:AlternateContent xmlns:mc="http://schemas.openxmlformats.org/markup-compatibility/2006">
    <mc:Choice xmlns:p14="http://schemas.microsoft.com/office/powerpoint/2010/main" Requires="p14">
      <p:transition spd="slow" p14:dur="2000" advTm="29009"/>
    </mc:Choice>
    <mc:Fallback>
      <p:transition spd="slow" advTm="29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5EF4D3-C78B-1B84-4305-7C816DCAA449}"/>
              </a:ext>
            </a:extLst>
          </p:cNvPr>
          <p:cNvSpPr>
            <a:spLocks noGrp="1"/>
          </p:cNvSpPr>
          <p:nvPr>
            <p:ph type="title"/>
          </p:nvPr>
        </p:nvSpPr>
        <p:spPr/>
        <p:txBody>
          <a:bodyPr/>
          <a:lstStyle/>
          <a:p>
            <a:r>
              <a:rPr lang="en-CA" dirty="0"/>
              <a:t>Colour Perception</a:t>
            </a:r>
          </a:p>
        </p:txBody>
      </p:sp>
      <p:pic>
        <p:nvPicPr>
          <p:cNvPr id="2" name="Picture 3" descr="4 squares of colours showing how a colour changes when placed on a different background">
            <a:extLst>
              <a:ext uri="{FF2B5EF4-FFF2-40B4-BE49-F238E27FC236}">
                <a16:creationId xmlns:a16="http://schemas.microsoft.com/office/drawing/2014/main" id="{CA8D7CB7-61BE-FB98-26C4-7D4EE8DAF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72" t="5252" r="7210" b="7210"/>
          <a:stretch/>
        </p:blipFill>
        <p:spPr bwMode="auto">
          <a:xfrm>
            <a:off x="2808514" y="1306285"/>
            <a:ext cx="6947808" cy="32657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3" descr="4 squares of colours showing how a colour changes when placed on a different background">
            <a:extLst>
              <a:ext uri="{FF2B5EF4-FFF2-40B4-BE49-F238E27FC236}">
                <a16:creationId xmlns:a16="http://schemas.microsoft.com/office/drawing/2014/main" id="{B27EBF4C-960D-CFE7-A0A7-C234579641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463" t="43559" r="67621" b="37182"/>
          <a:stretch/>
        </p:blipFill>
        <p:spPr bwMode="auto">
          <a:xfrm>
            <a:off x="1298121" y="2081893"/>
            <a:ext cx="881743" cy="7184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4 squares of colours showing how a colour changes when placed on a different background">
            <a:extLst>
              <a:ext uri="{FF2B5EF4-FFF2-40B4-BE49-F238E27FC236}">
                <a16:creationId xmlns:a16="http://schemas.microsoft.com/office/drawing/2014/main" id="{4D5F843F-6395-034C-9D5A-718707D9B0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655" t="39248" r="21429" b="41494"/>
          <a:stretch/>
        </p:blipFill>
        <p:spPr bwMode="auto">
          <a:xfrm>
            <a:off x="1298120" y="3037114"/>
            <a:ext cx="881743" cy="7184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Audio 6">
            <a:hlinkClick r:id="" action="ppaction://media"/>
            <a:extLst>
              <a:ext uri="{FF2B5EF4-FFF2-40B4-BE49-F238E27FC236}">
                <a16:creationId xmlns:a16="http://schemas.microsoft.com/office/drawing/2014/main" id="{8641EA0A-CB45-DFED-5590-5CC3D50338A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129310597"/>
      </p:ext>
    </p:extLst>
  </p:cSld>
  <p:clrMapOvr>
    <a:masterClrMapping/>
  </p:clrMapOvr>
  <mc:AlternateContent xmlns:mc="http://schemas.openxmlformats.org/markup-compatibility/2006">
    <mc:Choice xmlns:p14="http://schemas.microsoft.com/office/powerpoint/2010/main" Requires="p14">
      <p:transition spd="slow" p14:dur="2000" advTm="28820"/>
    </mc:Choice>
    <mc:Fallback>
      <p:transition spd="slow" advTm="28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624B5A-ABF2-B2A6-2FBE-D95543D40A15}"/>
              </a:ext>
            </a:extLst>
          </p:cNvPr>
          <p:cNvSpPr>
            <a:spLocks noGrp="1"/>
          </p:cNvSpPr>
          <p:nvPr>
            <p:ph type="title"/>
          </p:nvPr>
        </p:nvSpPr>
        <p:spPr/>
        <p:txBody>
          <a:bodyPr/>
          <a:lstStyle/>
          <a:p>
            <a:r>
              <a:rPr lang="en-CA" dirty="0"/>
              <a:t>Colour Temperature</a:t>
            </a:r>
          </a:p>
        </p:txBody>
      </p:sp>
      <p:sp>
        <p:nvSpPr>
          <p:cNvPr id="5" name="Content Placeholder 4">
            <a:extLst>
              <a:ext uri="{FF2B5EF4-FFF2-40B4-BE49-F238E27FC236}">
                <a16:creationId xmlns:a16="http://schemas.microsoft.com/office/drawing/2014/main" id="{6D23BEE2-45E2-51EA-8DD3-36F0DC0F7DD6}"/>
              </a:ext>
            </a:extLst>
          </p:cNvPr>
          <p:cNvSpPr>
            <a:spLocks noGrp="1"/>
          </p:cNvSpPr>
          <p:nvPr>
            <p:ph sz="half" idx="1"/>
          </p:nvPr>
        </p:nvSpPr>
        <p:spPr>
          <a:xfrm>
            <a:off x="637190" y="1160727"/>
            <a:ext cx="4432957" cy="3393546"/>
          </a:xfrm>
        </p:spPr>
        <p:txBody>
          <a:bodyPr/>
          <a:lstStyle/>
          <a:p>
            <a:pPr marL="342900" indent="-342900">
              <a:buFont typeface="Arial" panose="020B0604020202020204" pitchFamily="34" charset="0"/>
              <a:buChar char="•"/>
            </a:pPr>
            <a:r>
              <a:rPr lang="en-CA" sz="2400" dirty="0"/>
              <a:t>The temperature of a colour can affect how things are perceived </a:t>
            </a:r>
          </a:p>
          <a:p>
            <a:pPr marL="342900" indent="-342900">
              <a:buFont typeface="Arial" panose="020B0604020202020204" pitchFamily="34" charset="0"/>
              <a:buChar char="•"/>
            </a:pPr>
            <a:r>
              <a:rPr lang="en-CA" sz="2400" dirty="0"/>
              <a:t>Warm colors – stimulate</a:t>
            </a:r>
          </a:p>
          <a:p>
            <a:pPr marL="342900" indent="-342900">
              <a:buFont typeface="Arial" panose="020B0604020202020204" pitchFamily="34" charset="0"/>
              <a:buChar char="•"/>
            </a:pPr>
            <a:r>
              <a:rPr lang="en-CA" sz="2400" dirty="0"/>
              <a:t>Cool colors – calm and relax</a:t>
            </a:r>
          </a:p>
          <a:p>
            <a:pPr marL="342900" indent="-342900">
              <a:buFont typeface="Arial" panose="020B0604020202020204" pitchFamily="34" charset="0"/>
              <a:buChar char="•"/>
            </a:pPr>
            <a:r>
              <a:rPr lang="en-CA" sz="2400" dirty="0"/>
              <a:t>White, black and gray considered to be neutral</a:t>
            </a:r>
          </a:p>
          <a:p>
            <a:endParaRPr lang="en-CA" dirty="0"/>
          </a:p>
        </p:txBody>
      </p:sp>
      <p:pic>
        <p:nvPicPr>
          <p:cNvPr id="7" name="Picture 6" descr=" colour wheel dividing warn and cool colours ">
            <a:extLst>
              <a:ext uri="{FF2B5EF4-FFF2-40B4-BE49-F238E27FC236}">
                <a16:creationId xmlns:a16="http://schemas.microsoft.com/office/drawing/2014/main" id="{3BDCEB6E-5AFF-8C6E-55D8-82D298031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5927" y="560511"/>
            <a:ext cx="2888215" cy="2807784"/>
          </a:xfrm>
          <a:prstGeom prst="rect">
            <a:avLst/>
          </a:prstGeom>
        </p:spPr>
      </p:pic>
      <p:grpSp>
        <p:nvGrpSpPr>
          <p:cNvPr id="12" name="Group 11" descr="three circles from warn yellow to cool yellow">
            <a:extLst>
              <a:ext uri="{FF2B5EF4-FFF2-40B4-BE49-F238E27FC236}">
                <a16:creationId xmlns:a16="http://schemas.microsoft.com/office/drawing/2014/main" id="{169EFF02-E1D7-09FD-5A9B-882CA32305EA}"/>
              </a:ext>
            </a:extLst>
          </p:cNvPr>
          <p:cNvGrpSpPr/>
          <p:nvPr/>
        </p:nvGrpSpPr>
        <p:grpSpPr>
          <a:xfrm>
            <a:off x="5327802" y="3853232"/>
            <a:ext cx="3938661" cy="1178689"/>
            <a:chOff x="5327802" y="3853232"/>
            <a:chExt cx="3938661" cy="1178689"/>
          </a:xfrm>
        </p:grpSpPr>
        <p:sp>
          <p:nvSpPr>
            <p:cNvPr id="8" name="Oval 7">
              <a:extLst>
                <a:ext uri="{FF2B5EF4-FFF2-40B4-BE49-F238E27FC236}">
                  <a16:creationId xmlns:a16="http://schemas.microsoft.com/office/drawing/2014/main" id="{984FE1C9-989D-C01C-91B1-AE39711C414F}"/>
                </a:ext>
              </a:extLst>
            </p:cNvPr>
            <p:cNvSpPr/>
            <p:nvPr/>
          </p:nvSpPr>
          <p:spPr>
            <a:xfrm>
              <a:off x="5327802" y="3853234"/>
              <a:ext cx="1224643" cy="1178687"/>
            </a:xfrm>
            <a:prstGeom prst="ellipse">
              <a:avLst/>
            </a:prstGeom>
            <a:solidFill>
              <a:srgbClr val="FFAE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a:extLst>
                <a:ext uri="{FF2B5EF4-FFF2-40B4-BE49-F238E27FC236}">
                  <a16:creationId xmlns:a16="http://schemas.microsoft.com/office/drawing/2014/main" id="{74B2BD42-A6EB-0B4D-2F08-128E56035F0A}"/>
                </a:ext>
              </a:extLst>
            </p:cNvPr>
            <p:cNvSpPr/>
            <p:nvPr/>
          </p:nvSpPr>
          <p:spPr>
            <a:xfrm>
              <a:off x="6684811" y="3853232"/>
              <a:ext cx="1224643" cy="1178687"/>
            </a:xfrm>
            <a:prstGeom prst="ellipse">
              <a:avLst/>
            </a:prstGeom>
            <a:solidFill>
              <a:srgbClr val="FFD7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3FECF14E-0EB0-56BF-D67D-F1C7AB46D46A}"/>
                </a:ext>
              </a:extLst>
            </p:cNvPr>
            <p:cNvSpPr/>
            <p:nvPr/>
          </p:nvSpPr>
          <p:spPr>
            <a:xfrm>
              <a:off x="8041820" y="3853232"/>
              <a:ext cx="1224643" cy="1178687"/>
            </a:xfrm>
            <a:prstGeom prst="ellipse">
              <a:avLst/>
            </a:prstGeom>
            <a:solidFill>
              <a:srgbClr val="FFF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1" name="Text Placeholder 5">
            <a:extLst>
              <a:ext uri="{FF2B5EF4-FFF2-40B4-BE49-F238E27FC236}">
                <a16:creationId xmlns:a16="http://schemas.microsoft.com/office/drawing/2014/main" id="{AEC3A963-56C5-3093-936A-5518BD123190}"/>
              </a:ext>
            </a:extLst>
          </p:cNvPr>
          <p:cNvSpPr txBox="1">
            <a:spLocks/>
          </p:cNvSpPr>
          <p:nvPr/>
        </p:nvSpPr>
        <p:spPr>
          <a:xfrm>
            <a:off x="5448448" y="5154489"/>
            <a:ext cx="3523172" cy="925438"/>
          </a:xfrm>
          <a:prstGeom prst="rect">
            <a:avLst/>
          </a:prstGeom>
        </p:spPr>
        <p:txBody>
          <a:bodyPr/>
          <a:lstStyle>
            <a:lvl1pPr marL="0" indent="0" algn="l" defTabSz="761985" rtl="0" eaLnBrk="1" latinLnBrk="0" hangingPunct="1">
              <a:lnSpc>
                <a:spcPct val="100000"/>
              </a:lnSpc>
              <a:spcBef>
                <a:spcPts val="600"/>
              </a:spcBef>
              <a:spcAft>
                <a:spcPts val="600"/>
              </a:spcAft>
              <a:buFont typeface="Arial" panose="020B0604020202020204" pitchFamily="34" charset="0"/>
              <a:buNone/>
              <a:defRPr sz="2800" kern="120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dirty="0"/>
              <a:t>Every Hue has a warm to cold spectrum</a:t>
            </a:r>
          </a:p>
        </p:txBody>
      </p:sp>
      <p:pic>
        <p:nvPicPr>
          <p:cNvPr id="3" name="Audio 2">
            <a:hlinkClick r:id="" action="ppaction://media"/>
            <a:extLst>
              <a:ext uri="{FF2B5EF4-FFF2-40B4-BE49-F238E27FC236}">
                <a16:creationId xmlns:a16="http://schemas.microsoft.com/office/drawing/2014/main" id="{73EADFFE-4DFD-BE30-D8FA-53537847CE2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874140524"/>
      </p:ext>
    </p:extLst>
  </p:cSld>
  <p:clrMapOvr>
    <a:masterClrMapping/>
  </p:clrMapOvr>
  <mc:AlternateContent xmlns:mc="http://schemas.openxmlformats.org/markup-compatibility/2006">
    <mc:Choice xmlns:p14="http://schemas.microsoft.com/office/powerpoint/2010/main" Requires="p14">
      <p:transition spd="slow" p14:dur="2000" advTm="55686"/>
    </mc:Choice>
    <mc:Fallback>
      <p:transition spd="slow" advTm="55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91EA4-541E-AE1A-3748-280396B464EE}"/>
              </a:ext>
            </a:extLst>
          </p:cNvPr>
          <p:cNvSpPr>
            <a:spLocks noGrp="1"/>
          </p:cNvSpPr>
          <p:nvPr>
            <p:ph type="title"/>
          </p:nvPr>
        </p:nvSpPr>
        <p:spPr/>
        <p:txBody>
          <a:bodyPr/>
          <a:lstStyle/>
          <a:p>
            <a:r>
              <a:rPr lang="en-CA" dirty="0"/>
              <a:t>Colour Associations</a:t>
            </a:r>
          </a:p>
        </p:txBody>
      </p:sp>
      <p:pic>
        <p:nvPicPr>
          <p:cNvPr id="5" name="Picture 4" descr="a colour wheel showing positive and negative associations with each colour">
            <a:extLst>
              <a:ext uri="{FF2B5EF4-FFF2-40B4-BE49-F238E27FC236}">
                <a16:creationId xmlns:a16="http://schemas.microsoft.com/office/drawing/2014/main" id="{06A6DA26-518A-2658-A302-F0E16D2C6977}"/>
              </a:ext>
            </a:extLst>
          </p:cNvPr>
          <p:cNvPicPr>
            <a:picLocks noChangeAspect="1"/>
          </p:cNvPicPr>
          <p:nvPr/>
        </p:nvPicPr>
        <p:blipFill>
          <a:blip r:embed="rId4"/>
          <a:stretch>
            <a:fillRect/>
          </a:stretch>
        </p:blipFill>
        <p:spPr>
          <a:xfrm>
            <a:off x="4705931" y="369453"/>
            <a:ext cx="4639737" cy="4703295"/>
          </a:xfrm>
          <a:prstGeom prst="rect">
            <a:avLst/>
          </a:prstGeom>
        </p:spPr>
      </p:pic>
      <p:pic>
        <p:nvPicPr>
          <p:cNvPr id="6" name="Picture 7">
            <a:extLst>
              <a:ext uri="{FF2B5EF4-FFF2-40B4-BE49-F238E27FC236}">
                <a16:creationId xmlns:a16="http://schemas.microsoft.com/office/drawing/2014/main" id="{C0C13308-7CCB-BEC0-48B4-244C7A85DC49}"/>
              </a:ext>
            </a:extLst>
          </p:cNvPr>
          <p:cNvPicPr>
            <a:picLocks noChangeAspect="1" noChangeArrowheads="1"/>
          </p:cNvPicPr>
          <p:nvPr/>
        </p:nvPicPr>
        <p:blipFill>
          <a:blip r:embed="rId5"/>
          <a:srcRect/>
          <a:stretch>
            <a:fillRect/>
          </a:stretch>
        </p:blipFill>
        <p:spPr bwMode="auto">
          <a:xfrm>
            <a:off x="1203186" y="1229709"/>
            <a:ext cx="2112725" cy="1213389"/>
          </a:xfrm>
          <a:prstGeom prst="rect">
            <a:avLst/>
          </a:prstGeom>
          <a:noFill/>
          <a:ln w="9525">
            <a:noFill/>
            <a:miter lim="800000"/>
            <a:headEnd/>
            <a:tailEnd/>
          </a:ln>
          <a:effectLst/>
        </p:spPr>
      </p:pic>
      <p:pic>
        <p:nvPicPr>
          <p:cNvPr id="7" name="Picture 8">
            <a:extLst>
              <a:ext uri="{FF2B5EF4-FFF2-40B4-BE49-F238E27FC236}">
                <a16:creationId xmlns:a16="http://schemas.microsoft.com/office/drawing/2014/main" id="{6F8853DA-C21C-EAAC-B30B-F5924ABE06EF}"/>
              </a:ext>
            </a:extLst>
          </p:cNvPr>
          <p:cNvPicPr>
            <a:picLocks noChangeAspect="1" noChangeArrowheads="1"/>
          </p:cNvPicPr>
          <p:nvPr/>
        </p:nvPicPr>
        <p:blipFill>
          <a:blip r:embed="rId6"/>
          <a:srcRect/>
          <a:stretch>
            <a:fillRect/>
          </a:stretch>
        </p:blipFill>
        <p:spPr bwMode="auto">
          <a:xfrm>
            <a:off x="1301007" y="2721101"/>
            <a:ext cx="1784514" cy="883866"/>
          </a:xfrm>
          <a:prstGeom prst="rect">
            <a:avLst/>
          </a:prstGeom>
          <a:noFill/>
          <a:ln w="9525">
            <a:noFill/>
            <a:miter lim="800000"/>
            <a:headEnd/>
            <a:tailEnd/>
          </a:ln>
          <a:effectLst/>
        </p:spPr>
      </p:pic>
      <p:pic>
        <p:nvPicPr>
          <p:cNvPr id="1026" name="Picture 2">
            <a:extLst>
              <a:ext uri="{FF2B5EF4-FFF2-40B4-BE49-F238E27FC236}">
                <a16:creationId xmlns:a16="http://schemas.microsoft.com/office/drawing/2014/main" id="{21A499E3-6A7C-B6A6-1B19-A4FDE234F9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4332" y="3882970"/>
            <a:ext cx="2757863" cy="8844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7FA2F46-5F04-9D5E-0D9A-E3CFBC1156A2}"/>
              </a:ext>
            </a:extLst>
          </p:cNvPr>
          <p:cNvSpPr txBox="1"/>
          <p:nvPr/>
        </p:nvSpPr>
        <p:spPr>
          <a:xfrm>
            <a:off x="4524222" y="5068669"/>
            <a:ext cx="5241472" cy="646331"/>
          </a:xfrm>
          <a:prstGeom prst="rect">
            <a:avLst/>
          </a:prstGeom>
          <a:noFill/>
        </p:spPr>
        <p:txBody>
          <a:bodyPr wrap="square" rtlCol="0">
            <a:spAutoFit/>
          </a:bodyPr>
          <a:lstStyle/>
          <a:p>
            <a:r>
              <a:rPr lang="en-CA" sz="1200" dirty="0">
                <a:solidFill>
                  <a:schemeClr val="bg2"/>
                </a:solidFill>
              </a:rPr>
              <a:t>Centeno, Carols “ Lose the colour Symbolism chart: The </a:t>
            </a:r>
            <a:r>
              <a:rPr lang="en-CA" sz="1200" dirty="0" err="1">
                <a:solidFill>
                  <a:schemeClr val="bg2"/>
                </a:solidFill>
              </a:rPr>
              <a:t>Unpresictabel</a:t>
            </a:r>
            <a:r>
              <a:rPr lang="en-CA" sz="1200" dirty="0">
                <a:solidFill>
                  <a:schemeClr val="bg2"/>
                </a:solidFill>
              </a:rPr>
              <a:t> Meaning of Color” </a:t>
            </a:r>
            <a:r>
              <a:rPr lang="en-CA" sz="1200" dirty="0">
                <a:solidFill>
                  <a:schemeClr val="bg2"/>
                </a:solidFill>
                <a:hlinkClick r:id="rId8"/>
              </a:rPr>
              <a:t>medium.com/@carlitocenteno/lose-the-color-symbolism-chart-the-unpredictable-meanings-of-color-edc81db6541e</a:t>
            </a:r>
            <a:r>
              <a:rPr lang="en-CA" sz="1200" dirty="0">
                <a:solidFill>
                  <a:schemeClr val="bg2"/>
                </a:solidFill>
              </a:rPr>
              <a:t>. Accessed Aug 2024</a:t>
            </a:r>
          </a:p>
        </p:txBody>
      </p:sp>
      <p:pic>
        <p:nvPicPr>
          <p:cNvPr id="25" name="Audio 24">
            <a:hlinkClick r:id="" action="ppaction://media"/>
            <a:extLst>
              <a:ext uri="{FF2B5EF4-FFF2-40B4-BE49-F238E27FC236}">
                <a16:creationId xmlns:a16="http://schemas.microsoft.com/office/drawing/2014/main" id="{922B99B6-347F-5328-BB2B-A066E184DA17}"/>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116343412"/>
      </p:ext>
    </p:extLst>
  </p:cSld>
  <p:clrMapOvr>
    <a:masterClrMapping/>
  </p:clrMapOvr>
  <mc:AlternateContent xmlns:mc="http://schemas.openxmlformats.org/markup-compatibility/2006">
    <mc:Choice xmlns:p14="http://schemas.microsoft.com/office/powerpoint/2010/main" Requires="p14">
      <p:transition spd="slow" p14:dur="2000" advTm="97694"/>
    </mc:Choice>
    <mc:Fallback>
      <p:transition spd="slow" advTm="97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864FC7-BDCA-C4D9-ABD0-4C8651954FF2}"/>
              </a:ext>
            </a:extLst>
          </p:cNvPr>
          <p:cNvSpPr>
            <a:spLocks noGrp="1"/>
          </p:cNvSpPr>
          <p:nvPr>
            <p:ph type="title"/>
          </p:nvPr>
        </p:nvSpPr>
        <p:spPr/>
        <p:txBody>
          <a:bodyPr/>
          <a:lstStyle/>
          <a:p>
            <a:r>
              <a:rPr lang="en-CA" dirty="0"/>
              <a:t>6 Design Principles</a:t>
            </a:r>
          </a:p>
        </p:txBody>
      </p:sp>
      <p:sp>
        <p:nvSpPr>
          <p:cNvPr id="6" name="Content Placeholder 5">
            <a:extLst>
              <a:ext uri="{FF2B5EF4-FFF2-40B4-BE49-F238E27FC236}">
                <a16:creationId xmlns:a16="http://schemas.microsoft.com/office/drawing/2014/main" id="{975ECF37-C96F-3BA2-1A6B-AA226C5DC72A}"/>
              </a:ext>
            </a:extLst>
          </p:cNvPr>
          <p:cNvSpPr>
            <a:spLocks noGrp="1"/>
          </p:cNvSpPr>
          <p:nvPr>
            <p:ph sz="quarter" idx="13"/>
          </p:nvPr>
        </p:nvSpPr>
        <p:spPr>
          <a:xfrm>
            <a:off x="549275" y="1230314"/>
            <a:ext cx="9061450" cy="925438"/>
          </a:xfrm>
        </p:spPr>
        <p:txBody>
          <a:bodyPr>
            <a:noAutofit/>
          </a:bodyPr>
          <a:lstStyle/>
          <a:p>
            <a:r>
              <a:rPr lang="en-CA" sz="1800" dirty="0"/>
              <a:t>The whole point of design is to grab and hold the attention of  a viewer and to help them easily understand what is being communicated. These principals will help us create a visual vocabulary. In other words we will tell the viewer all about our culture, product, services etc. without telling them (we leave that up to the content writers!) </a:t>
            </a:r>
            <a:br>
              <a:rPr lang="en-CA" sz="1800" dirty="0"/>
            </a:br>
            <a:endParaRPr lang="en-CA" sz="1800" dirty="0"/>
          </a:p>
          <a:p>
            <a:r>
              <a:rPr lang="en-CA" sz="1800" dirty="0"/>
              <a:t>1. Hierarchy</a:t>
            </a:r>
          </a:p>
          <a:p>
            <a:r>
              <a:rPr lang="en-CA" sz="1800" dirty="0"/>
              <a:t>2. White Space</a:t>
            </a:r>
          </a:p>
          <a:p>
            <a:r>
              <a:rPr lang="en-CA" sz="1800" dirty="0"/>
              <a:t>3. Grouping  </a:t>
            </a:r>
          </a:p>
          <a:p>
            <a:r>
              <a:rPr lang="en-CA" sz="1800" dirty="0"/>
              <a:t>4. Placement and Division</a:t>
            </a:r>
          </a:p>
        </p:txBody>
      </p:sp>
      <p:sp>
        <p:nvSpPr>
          <p:cNvPr id="2" name="TextBox 1">
            <a:extLst>
              <a:ext uri="{FF2B5EF4-FFF2-40B4-BE49-F238E27FC236}">
                <a16:creationId xmlns:a16="http://schemas.microsoft.com/office/drawing/2014/main" id="{07379582-50D3-5DC8-D848-9EF6E3FE5196}"/>
              </a:ext>
            </a:extLst>
          </p:cNvPr>
          <p:cNvSpPr txBox="1"/>
          <p:nvPr/>
        </p:nvSpPr>
        <p:spPr>
          <a:xfrm>
            <a:off x="4662311" y="2724635"/>
            <a:ext cx="3612445" cy="1139414"/>
          </a:xfrm>
          <a:prstGeom prst="rect">
            <a:avLst/>
          </a:prstGeom>
          <a:noFill/>
        </p:spPr>
        <p:txBody>
          <a:bodyPr wrap="square" rtlCol="0">
            <a:spAutoFit/>
          </a:bodyPr>
          <a:lstStyle/>
          <a:p>
            <a:r>
              <a:rPr lang="en-CA" sz="1800" dirty="0">
                <a:solidFill>
                  <a:schemeClr val="bg2"/>
                </a:solidFill>
              </a:rPr>
              <a:t>5. Harmony</a:t>
            </a:r>
          </a:p>
          <a:p>
            <a:endParaRPr lang="en-CA" sz="1800" dirty="0">
              <a:solidFill>
                <a:schemeClr val="bg2"/>
              </a:solidFill>
            </a:endParaRPr>
          </a:p>
          <a:p>
            <a:r>
              <a:rPr lang="en-CA" sz="1800" dirty="0">
                <a:solidFill>
                  <a:schemeClr val="bg2"/>
                </a:solidFill>
              </a:rPr>
              <a:t>6. Alignment</a:t>
            </a:r>
          </a:p>
          <a:p>
            <a:endParaRPr lang="en-CA" dirty="0"/>
          </a:p>
        </p:txBody>
      </p:sp>
      <p:pic>
        <p:nvPicPr>
          <p:cNvPr id="10" name="Audio 9">
            <a:hlinkClick r:id="" action="ppaction://media"/>
            <a:extLst>
              <a:ext uri="{FF2B5EF4-FFF2-40B4-BE49-F238E27FC236}">
                <a16:creationId xmlns:a16="http://schemas.microsoft.com/office/drawing/2014/main" id="{FE5A6C07-08E1-076D-8E19-62C65400E5C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421813983"/>
      </p:ext>
    </p:extLst>
  </p:cSld>
  <p:clrMapOvr>
    <a:masterClrMapping/>
  </p:clrMapOvr>
  <mc:AlternateContent xmlns:mc="http://schemas.openxmlformats.org/markup-compatibility/2006">
    <mc:Choice xmlns:p14="http://schemas.microsoft.com/office/powerpoint/2010/main" Requires="p14">
      <p:transition spd="slow" p14:dur="2000" advTm="41737"/>
    </mc:Choice>
    <mc:Fallback>
      <p:transition spd="slow" advTm="41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13AC-0425-5EAC-57D3-E63D721A387B}"/>
              </a:ext>
            </a:extLst>
          </p:cNvPr>
          <p:cNvSpPr>
            <a:spLocks noGrp="1"/>
          </p:cNvSpPr>
          <p:nvPr>
            <p:ph type="title"/>
          </p:nvPr>
        </p:nvSpPr>
        <p:spPr>
          <a:xfrm>
            <a:off x="548948" y="304271"/>
            <a:ext cx="3638042" cy="925438"/>
          </a:xfrm>
        </p:spPr>
        <p:txBody>
          <a:bodyPr/>
          <a:lstStyle/>
          <a:p>
            <a:r>
              <a:rPr lang="en-CA" dirty="0"/>
              <a:t> Hierarchy</a:t>
            </a:r>
          </a:p>
        </p:txBody>
      </p:sp>
      <p:sp>
        <p:nvSpPr>
          <p:cNvPr id="4" name="Content Placeholder 3">
            <a:extLst>
              <a:ext uri="{FF2B5EF4-FFF2-40B4-BE49-F238E27FC236}">
                <a16:creationId xmlns:a16="http://schemas.microsoft.com/office/drawing/2014/main" id="{03F05D1C-89DE-525D-C90D-0B8F7ABC7978}"/>
              </a:ext>
            </a:extLst>
          </p:cNvPr>
          <p:cNvSpPr>
            <a:spLocks noGrp="1"/>
          </p:cNvSpPr>
          <p:nvPr>
            <p:ph sz="half" idx="1"/>
          </p:nvPr>
        </p:nvSpPr>
        <p:spPr>
          <a:xfrm>
            <a:off x="548946" y="1248084"/>
            <a:ext cx="3758359" cy="3393546"/>
          </a:xfrm>
        </p:spPr>
        <p:txBody>
          <a:bodyPr/>
          <a:lstStyle/>
          <a:p>
            <a:r>
              <a:rPr lang="en-CA" sz="1800" dirty="0"/>
              <a:t>Visual Hierarchy is used to rank design elements and influence the order your viewer sees the elements.</a:t>
            </a:r>
          </a:p>
          <a:p>
            <a:pPr marL="285750" indent="-285750">
              <a:buFont typeface="Arial" panose="020B0604020202020204" pitchFamily="34" charset="0"/>
              <a:buChar char="•"/>
            </a:pPr>
            <a:r>
              <a:rPr lang="en-CA" sz="1800" dirty="0"/>
              <a:t>Clearly conveys what is important to look at and what is secondary therefore, It gives an easy path for the viewer’s eye to follow.</a:t>
            </a:r>
          </a:p>
          <a:p>
            <a:pPr marL="285750" indent="-285750">
              <a:buFont typeface="Arial" panose="020B0604020202020204" pitchFamily="34" charset="0"/>
              <a:buChar char="•"/>
            </a:pPr>
            <a:r>
              <a:rPr lang="en-CA" sz="1800" dirty="0"/>
              <a:t>The viewer can digest the information more easily.</a:t>
            </a:r>
          </a:p>
        </p:txBody>
      </p:sp>
      <p:pic>
        <p:nvPicPr>
          <p:cNvPr id="9" name="Picture 8" descr="2 bags of dog food">
            <a:extLst>
              <a:ext uri="{FF2B5EF4-FFF2-40B4-BE49-F238E27FC236}">
                <a16:creationId xmlns:a16="http://schemas.microsoft.com/office/drawing/2014/main" id="{19FBFE2B-B20F-F77E-B9C4-2F1909BEA1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7305" y="922257"/>
            <a:ext cx="2686050" cy="3005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screenshot of the home page of chanel.com">
            <a:extLst>
              <a:ext uri="{FF2B5EF4-FFF2-40B4-BE49-F238E27FC236}">
                <a16:creationId xmlns:a16="http://schemas.microsoft.com/office/drawing/2014/main" id="{024DDE79-358F-62A3-EE27-D3289E0EA251}"/>
              </a:ext>
            </a:extLst>
          </p:cNvPr>
          <p:cNvPicPr>
            <a:picLocks noChangeAspect="1"/>
          </p:cNvPicPr>
          <p:nvPr/>
        </p:nvPicPr>
        <p:blipFill>
          <a:blip r:embed="rId6"/>
          <a:stretch>
            <a:fillRect/>
          </a:stretch>
        </p:blipFill>
        <p:spPr>
          <a:xfrm>
            <a:off x="6283720" y="208022"/>
            <a:ext cx="3563888" cy="19118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microscope with red and blue circles and text&#10;&#10;">
            <a:extLst>
              <a:ext uri="{FF2B5EF4-FFF2-40B4-BE49-F238E27FC236}">
                <a16:creationId xmlns:a16="http://schemas.microsoft.com/office/drawing/2014/main" id="{F8CA59F1-7621-9ED0-EC27-56C1E6186AA5}"/>
              </a:ext>
            </a:extLst>
          </p:cNvPr>
          <p:cNvPicPr>
            <a:picLocks noChangeAspect="1"/>
          </p:cNvPicPr>
          <p:nvPr/>
        </p:nvPicPr>
        <p:blipFill>
          <a:blip r:embed="rId7"/>
          <a:stretch>
            <a:fillRect/>
          </a:stretch>
        </p:blipFill>
        <p:spPr>
          <a:xfrm>
            <a:off x="6643760" y="2457227"/>
            <a:ext cx="3203848" cy="2275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291BAE89-C413-7F25-EEC6-E54401F10C94}"/>
              </a:ext>
              <a:ext uri="{C183D7F6-B498-43B3-948B-1728B52AA6E4}">
                <adec:decorative xmlns:adec="http://schemas.microsoft.com/office/drawing/2017/decorative" val="1"/>
              </a:ext>
            </a:extLst>
          </p:cNvPr>
          <p:cNvSpPr/>
          <p:nvPr/>
        </p:nvSpPr>
        <p:spPr>
          <a:xfrm>
            <a:off x="0" y="4673281"/>
            <a:ext cx="10311319" cy="107337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dirty="0"/>
          </a:p>
        </p:txBody>
      </p:sp>
      <p:sp>
        <p:nvSpPr>
          <p:cNvPr id="10" name="TextBox 9">
            <a:extLst>
              <a:ext uri="{FF2B5EF4-FFF2-40B4-BE49-F238E27FC236}">
                <a16:creationId xmlns:a16="http://schemas.microsoft.com/office/drawing/2014/main" id="{5AEC46E3-DB8D-5FE9-607D-51777A155402}"/>
              </a:ext>
            </a:extLst>
          </p:cNvPr>
          <p:cNvSpPr txBox="1"/>
          <p:nvPr/>
        </p:nvSpPr>
        <p:spPr>
          <a:xfrm>
            <a:off x="586802" y="4967456"/>
            <a:ext cx="2909876" cy="461665"/>
          </a:xfrm>
          <a:prstGeom prst="rect">
            <a:avLst/>
          </a:prstGeom>
          <a:noFill/>
        </p:spPr>
        <p:txBody>
          <a:bodyPr wrap="square" rtlCol="0">
            <a:spAutoFit/>
          </a:bodyPr>
          <a:lstStyle/>
          <a:p>
            <a:r>
              <a:rPr lang="en-CA" sz="1200" dirty="0">
                <a:solidFill>
                  <a:schemeClr val="bg2"/>
                </a:solidFill>
                <a:hlinkClick r:id="rId8"/>
              </a:rPr>
              <a:t>https://thedieline.com/mulligan-stew.html/</a:t>
            </a:r>
            <a:endParaRPr lang="en-CA" sz="1200" dirty="0">
              <a:solidFill>
                <a:schemeClr val="bg2"/>
              </a:solidFill>
            </a:endParaRPr>
          </a:p>
          <a:p>
            <a:r>
              <a:rPr lang="en-CA" sz="1200" dirty="0">
                <a:solidFill>
                  <a:schemeClr val="bg2"/>
                </a:solidFill>
              </a:rPr>
              <a:t>Accessed: Aug 2024</a:t>
            </a:r>
            <a:endParaRPr lang="en-CA" dirty="0"/>
          </a:p>
        </p:txBody>
      </p:sp>
      <p:sp>
        <p:nvSpPr>
          <p:cNvPr id="12" name="TextBox 11">
            <a:extLst>
              <a:ext uri="{FF2B5EF4-FFF2-40B4-BE49-F238E27FC236}">
                <a16:creationId xmlns:a16="http://schemas.microsoft.com/office/drawing/2014/main" id="{8CC233FA-146F-C661-56AC-F832D9949A27}"/>
              </a:ext>
            </a:extLst>
          </p:cNvPr>
          <p:cNvSpPr txBox="1"/>
          <p:nvPr/>
        </p:nvSpPr>
        <p:spPr>
          <a:xfrm>
            <a:off x="4083479" y="4935958"/>
            <a:ext cx="2909876" cy="461665"/>
          </a:xfrm>
          <a:prstGeom prst="rect">
            <a:avLst/>
          </a:prstGeom>
          <a:noFill/>
        </p:spPr>
        <p:txBody>
          <a:bodyPr wrap="square" rtlCol="0">
            <a:spAutoFit/>
          </a:bodyPr>
          <a:lstStyle/>
          <a:p>
            <a:r>
              <a:rPr lang="en-CA" sz="1200" dirty="0">
                <a:solidFill>
                  <a:schemeClr val="bg2"/>
                </a:solidFill>
              </a:rPr>
              <a:t>https://chanel.com</a:t>
            </a:r>
          </a:p>
          <a:p>
            <a:r>
              <a:rPr lang="en-CA" sz="1200" dirty="0">
                <a:solidFill>
                  <a:schemeClr val="bg2"/>
                </a:solidFill>
              </a:rPr>
              <a:t>Accessed: March 2022</a:t>
            </a:r>
            <a:endParaRPr lang="en-CA" dirty="0"/>
          </a:p>
        </p:txBody>
      </p:sp>
      <p:sp>
        <p:nvSpPr>
          <p:cNvPr id="15" name="Rectangle 1">
            <a:extLst>
              <a:ext uri="{FF2B5EF4-FFF2-40B4-BE49-F238E27FC236}">
                <a16:creationId xmlns:a16="http://schemas.microsoft.com/office/drawing/2014/main" id="{640F6C01-958D-A47E-FA31-F97A35AF6AB7}"/>
              </a:ext>
            </a:extLst>
          </p:cNvPr>
          <p:cNvSpPr>
            <a:spLocks noChangeArrowheads="1"/>
          </p:cNvSpPr>
          <p:nvPr/>
        </p:nvSpPr>
        <p:spPr bwMode="auto">
          <a:xfrm>
            <a:off x="6908627" y="4967456"/>
            <a:ext cx="34727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err="1">
                <a:ln>
                  <a:noFill/>
                </a:ln>
                <a:solidFill>
                  <a:schemeClr val="bg2"/>
                </a:solidFill>
                <a:effectLst/>
                <a:cs typeface="Times New Roman" panose="02020603050405020304" pitchFamily="18" charset="0"/>
              </a:rPr>
              <a:t>Basser</a:t>
            </a:r>
            <a:r>
              <a:rPr kumimoji="0" lang="en-US" altLang="en-US" sz="1200" b="0" i="1" u="none" strike="noStrike" cap="none" normalizeH="0" baseline="0" dirty="0">
                <a:ln>
                  <a:noFill/>
                </a:ln>
                <a:solidFill>
                  <a:schemeClr val="bg2"/>
                </a:solidFill>
                <a:effectLst/>
                <a:cs typeface="Times New Roman" panose="02020603050405020304" pitchFamily="18" charset="0"/>
              </a:rPr>
              <a:t> Center for BRCA - 2020 Progress Report</a:t>
            </a:r>
            <a:r>
              <a:rPr kumimoji="0" lang="en-US" altLang="en-US" sz="1200" b="0" i="0" u="none" strike="noStrike" cap="none" normalizeH="0" baseline="0" dirty="0">
                <a:ln>
                  <a:noFill/>
                </a:ln>
                <a:solidFill>
                  <a:schemeClr val="bg2"/>
                </a:solidFill>
                <a:effectLst/>
                <a:cs typeface="Times New Roman" panose="02020603050405020304" pitchFamily="18" charset="0"/>
              </a:rPr>
              <a:t>. www.basser.org/about-us/progress-report/2020.</a:t>
            </a:r>
            <a:endParaRPr kumimoji="0" lang="en-US" altLang="en-US" sz="1800" b="0" i="0" u="none" strike="noStrike" cap="none" normalizeH="0" baseline="0" dirty="0">
              <a:ln>
                <a:noFill/>
              </a:ln>
              <a:solidFill>
                <a:schemeClr val="bg2"/>
              </a:solidFill>
              <a:effectLst/>
            </a:endParaRPr>
          </a:p>
        </p:txBody>
      </p:sp>
      <p:sp>
        <p:nvSpPr>
          <p:cNvPr id="3" name="TextBox 2">
            <a:extLst>
              <a:ext uri="{FF2B5EF4-FFF2-40B4-BE49-F238E27FC236}">
                <a16:creationId xmlns:a16="http://schemas.microsoft.com/office/drawing/2014/main" id="{289BB2B4-B47C-7C45-2A34-2C5F5964235F}"/>
              </a:ext>
            </a:extLst>
          </p:cNvPr>
          <p:cNvSpPr txBox="1"/>
          <p:nvPr/>
        </p:nvSpPr>
        <p:spPr>
          <a:xfrm>
            <a:off x="6356553" y="5340362"/>
            <a:ext cx="3742499" cy="276999"/>
          </a:xfrm>
          <a:prstGeom prst="rect">
            <a:avLst/>
          </a:prstGeom>
          <a:noFill/>
        </p:spPr>
        <p:txBody>
          <a:bodyPr wrap="none" rtlCol="0">
            <a:spAutoFit/>
          </a:bodyPr>
          <a:lstStyle/>
          <a:p>
            <a:r>
              <a:rPr lang="en-CA" sz="1200" dirty="0">
                <a:solidFill>
                  <a:schemeClr val="bg2"/>
                </a:solidFill>
                <a:hlinkClick r:id="rId9"/>
              </a:rPr>
              <a:t>https://www.basser.org/about-us/progress-report/2020/</a:t>
            </a:r>
            <a:endParaRPr lang="en-CA" sz="1200" dirty="0">
              <a:solidFill>
                <a:schemeClr val="bg2"/>
              </a:solidFill>
            </a:endParaRPr>
          </a:p>
        </p:txBody>
      </p:sp>
      <p:pic>
        <p:nvPicPr>
          <p:cNvPr id="37" name="Audio 36">
            <a:hlinkClick r:id="" action="ppaction://media"/>
            <a:extLst>
              <a:ext uri="{FF2B5EF4-FFF2-40B4-BE49-F238E27FC236}">
                <a16:creationId xmlns:a16="http://schemas.microsoft.com/office/drawing/2014/main" id="{15DFCDDE-990A-4332-F008-9676571D6E69}"/>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748185028"/>
      </p:ext>
    </p:extLst>
  </p:cSld>
  <p:clrMapOvr>
    <a:masterClrMapping/>
  </p:clrMapOvr>
  <mc:AlternateContent xmlns:mc="http://schemas.openxmlformats.org/markup-compatibility/2006">
    <mc:Choice xmlns:p14="http://schemas.microsoft.com/office/powerpoint/2010/main" Requires="p14">
      <p:transition spd="slow" p14:dur="2000" advTm="197845"/>
    </mc:Choice>
    <mc:Fallback>
      <p:transition spd="slow" advTm="197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616E1B-09DD-6286-95D0-82B82C0C82F1}"/>
              </a:ext>
            </a:extLst>
          </p:cNvPr>
          <p:cNvSpPr>
            <a:spLocks noGrp="1"/>
          </p:cNvSpPr>
          <p:nvPr>
            <p:ph sz="half" idx="1"/>
          </p:nvPr>
        </p:nvSpPr>
        <p:spPr/>
        <p:txBody>
          <a:bodyPr/>
          <a:lstStyle/>
          <a:p>
            <a:pPr marL="457200" indent="-457200">
              <a:buFont typeface="Arial" panose="020B0604020202020204" pitchFamily="34" charset="0"/>
              <a:buChar char="•"/>
            </a:pPr>
            <a:r>
              <a:rPr lang="en-CA" sz="2200" dirty="0">
                <a:latin typeface="+mn-lt"/>
              </a:rPr>
              <a:t>Good use of white space</a:t>
            </a:r>
          </a:p>
          <a:p>
            <a:pPr marL="457200" indent="-457200">
              <a:buFont typeface="Arial" panose="020B0604020202020204" pitchFamily="34" charset="0"/>
              <a:buChar char="•"/>
            </a:pPr>
            <a:r>
              <a:rPr lang="en-CA" sz="2200" dirty="0">
                <a:latin typeface="+mn-lt"/>
              </a:rPr>
              <a:t>Harmony</a:t>
            </a:r>
            <a:br>
              <a:rPr lang="en-CA" sz="2200" dirty="0">
                <a:latin typeface="+mn-lt"/>
              </a:rPr>
            </a:br>
            <a:r>
              <a:rPr lang="en-CA" sz="2200" dirty="0">
                <a:latin typeface="+mn-lt"/>
              </a:rPr>
              <a:t>	- one font family</a:t>
            </a:r>
            <a:br>
              <a:rPr lang="en-CA" sz="2200" dirty="0">
                <a:latin typeface="+mn-lt"/>
              </a:rPr>
            </a:br>
            <a:r>
              <a:rPr lang="en-CA" sz="2200" dirty="0">
                <a:latin typeface="+mn-lt"/>
              </a:rPr>
              <a:t>	- link treatment</a:t>
            </a:r>
            <a:br>
              <a:rPr lang="en-CA" sz="2200" dirty="0">
                <a:latin typeface="+mn-lt"/>
              </a:rPr>
            </a:br>
            <a:r>
              <a:rPr lang="en-CA" sz="2200" dirty="0">
                <a:latin typeface="+mn-lt"/>
              </a:rPr>
              <a:t>	- alignment</a:t>
            </a:r>
          </a:p>
          <a:p>
            <a:pPr marL="457200" indent="-457200">
              <a:buFont typeface="Arial" panose="020B0604020202020204" pitchFamily="34" charset="0"/>
              <a:buChar char="•"/>
            </a:pPr>
            <a:r>
              <a:rPr lang="en-CA" sz="2200" dirty="0">
                <a:latin typeface="+mn-lt"/>
              </a:rPr>
              <a:t>Lion on megaphone </a:t>
            </a:r>
            <a:br>
              <a:rPr lang="en-CA" sz="2200" dirty="0">
                <a:latin typeface="+mn-lt"/>
              </a:rPr>
            </a:br>
            <a:r>
              <a:rPr lang="en-CA" sz="2200" dirty="0">
                <a:latin typeface="+mn-lt"/>
              </a:rPr>
              <a:t>creates visual line to headline</a:t>
            </a:r>
          </a:p>
          <a:p>
            <a:endParaRPr lang="en-CA" dirty="0"/>
          </a:p>
          <a:p>
            <a:endParaRPr lang="en-CA" dirty="0"/>
          </a:p>
        </p:txBody>
      </p:sp>
      <p:sp>
        <p:nvSpPr>
          <p:cNvPr id="4" name="Title 3">
            <a:extLst>
              <a:ext uri="{FF2B5EF4-FFF2-40B4-BE49-F238E27FC236}">
                <a16:creationId xmlns:a16="http://schemas.microsoft.com/office/drawing/2014/main" id="{D439A032-258E-242D-3C7A-2D184226932A}"/>
              </a:ext>
            </a:extLst>
          </p:cNvPr>
          <p:cNvSpPr>
            <a:spLocks noGrp="1"/>
          </p:cNvSpPr>
          <p:nvPr>
            <p:ph type="title"/>
          </p:nvPr>
        </p:nvSpPr>
        <p:spPr/>
        <p:txBody>
          <a:bodyPr/>
          <a:lstStyle/>
          <a:p>
            <a:r>
              <a:rPr lang="en-CA" dirty="0"/>
              <a:t>What makes a strong hierarchy?</a:t>
            </a:r>
          </a:p>
        </p:txBody>
      </p:sp>
      <p:pic>
        <p:nvPicPr>
          <p:cNvPr id="5" name="Picture 4">
            <a:extLst>
              <a:ext uri="{FF2B5EF4-FFF2-40B4-BE49-F238E27FC236}">
                <a16:creationId xmlns:a16="http://schemas.microsoft.com/office/drawing/2014/main" id="{5DDA69E9-A890-9C7E-F148-F9C55AC35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3319" y="1248084"/>
            <a:ext cx="5419676" cy="28255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Straight Arrow Connector 5">
            <a:extLst>
              <a:ext uri="{FF2B5EF4-FFF2-40B4-BE49-F238E27FC236}">
                <a16:creationId xmlns:a16="http://schemas.microsoft.com/office/drawing/2014/main" id="{4B967CFC-DE1B-4360-FE59-13E2B585B3B7}"/>
              </a:ext>
            </a:extLst>
          </p:cNvPr>
          <p:cNvCxnSpPr>
            <a:cxnSpLocks/>
          </p:cNvCxnSpPr>
          <p:nvPr/>
        </p:nvCxnSpPr>
        <p:spPr>
          <a:xfrm flipV="1">
            <a:off x="4731055" y="2138318"/>
            <a:ext cx="3133391" cy="1438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12A6BB-63A4-8C76-C33B-E8EFC35AAC33}"/>
              </a:ext>
            </a:extLst>
          </p:cNvPr>
          <p:cNvSpPr txBox="1"/>
          <p:nvPr/>
        </p:nvSpPr>
        <p:spPr>
          <a:xfrm>
            <a:off x="4543934" y="4233154"/>
            <a:ext cx="5241472" cy="461665"/>
          </a:xfrm>
          <a:prstGeom prst="rect">
            <a:avLst/>
          </a:prstGeom>
          <a:noFill/>
        </p:spPr>
        <p:txBody>
          <a:bodyPr wrap="square" rtlCol="0">
            <a:spAutoFit/>
          </a:bodyPr>
          <a:lstStyle/>
          <a:p>
            <a:r>
              <a:rPr lang="en-CA" sz="1200" dirty="0" err="1">
                <a:solidFill>
                  <a:schemeClr val="bg2"/>
                </a:solidFill>
              </a:rPr>
              <a:t>Visme</a:t>
            </a:r>
            <a:r>
              <a:rPr lang="en-CA" sz="1200" dirty="0">
                <a:solidFill>
                  <a:schemeClr val="bg2"/>
                </a:solidFill>
              </a:rPr>
              <a:t>. “Create Presentations, Infographics, Design and Video | </a:t>
            </a:r>
            <a:r>
              <a:rPr lang="en-CA" sz="1200" dirty="0" err="1">
                <a:solidFill>
                  <a:schemeClr val="bg2"/>
                </a:solidFill>
              </a:rPr>
              <a:t>Visme</a:t>
            </a:r>
            <a:r>
              <a:rPr lang="en-CA" sz="1200" dirty="0">
                <a:solidFill>
                  <a:schemeClr val="bg2"/>
                </a:solidFill>
              </a:rPr>
              <a:t>.” </a:t>
            </a:r>
            <a:r>
              <a:rPr lang="en-CA" sz="1200" dirty="0" err="1">
                <a:solidFill>
                  <a:schemeClr val="bg2"/>
                </a:solidFill>
              </a:rPr>
              <a:t>Visme</a:t>
            </a:r>
            <a:r>
              <a:rPr lang="en-CA" sz="1200" dirty="0">
                <a:solidFill>
                  <a:schemeClr val="bg2"/>
                </a:solidFill>
              </a:rPr>
              <a:t>, www.visme.co.</a:t>
            </a:r>
          </a:p>
        </p:txBody>
      </p:sp>
      <p:pic>
        <p:nvPicPr>
          <p:cNvPr id="14" name="Audio 13">
            <a:hlinkClick r:id="" action="ppaction://media"/>
            <a:extLst>
              <a:ext uri="{FF2B5EF4-FFF2-40B4-BE49-F238E27FC236}">
                <a16:creationId xmlns:a16="http://schemas.microsoft.com/office/drawing/2014/main" id="{80D03E67-A214-E770-E3D3-E060F3AC126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922816386"/>
      </p:ext>
    </p:extLst>
  </p:cSld>
  <p:clrMapOvr>
    <a:masterClrMapping/>
  </p:clrMapOvr>
  <mc:AlternateContent xmlns:mc="http://schemas.openxmlformats.org/markup-compatibility/2006">
    <mc:Choice xmlns:p14="http://schemas.microsoft.com/office/powerpoint/2010/main" Requires="p14">
      <p:transition spd="slow" p14:dur="2000" advTm="56683"/>
    </mc:Choice>
    <mc:Fallback>
      <p:transition spd="slow" advTm="56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616E1B-09DD-6286-95D0-82B82C0C82F1}"/>
              </a:ext>
            </a:extLst>
          </p:cNvPr>
          <p:cNvSpPr>
            <a:spLocks noGrp="1"/>
          </p:cNvSpPr>
          <p:nvPr>
            <p:ph sz="half" idx="1"/>
          </p:nvPr>
        </p:nvSpPr>
        <p:spPr>
          <a:xfrm>
            <a:off x="548945" y="1446959"/>
            <a:ext cx="4432957" cy="3393546"/>
          </a:xfrm>
        </p:spPr>
        <p:txBody>
          <a:bodyPr/>
          <a:lstStyle/>
          <a:p>
            <a:pPr marL="216000" indent="-342900">
              <a:spcAft>
                <a:spcPts val="0"/>
              </a:spcAft>
              <a:buFont typeface="Arial" panose="020B0604020202020204" pitchFamily="34" charset="0"/>
              <a:buChar char="•"/>
            </a:pPr>
            <a:r>
              <a:rPr lang="en-CA" sz="1800" dirty="0"/>
              <a:t>no alignment</a:t>
            </a:r>
          </a:p>
          <a:p>
            <a:pPr marL="216000" indent="-342900">
              <a:spcAft>
                <a:spcPts val="0"/>
              </a:spcAft>
              <a:buFont typeface="Arial" panose="020B0604020202020204" pitchFamily="34" charset="0"/>
              <a:buChar char="•"/>
            </a:pPr>
            <a:r>
              <a:rPr lang="en-CA" sz="1800" dirty="0"/>
              <a:t>no harmony</a:t>
            </a:r>
            <a:br>
              <a:rPr lang="en-CA" sz="1800" dirty="0"/>
            </a:br>
            <a:r>
              <a:rPr lang="en-CA" sz="1800" dirty="0"/>
              <a:t>	- multiple items bolded</a:t>
            </a:r>
            <a:br>
              <a:rPr lang="en-CA" sz="1800" dirty="0"/>
            </a:br>
            <a:r>
              <a:rPr lang="en-CA" sz="1800" dirty="0"/>
              <a:t>	- too many fonts</a:t>
            </a:r>
          </a:p>
          <a:p>
            <a:pPr marL="216000" indent="-342900">
              <a:spcAft>
                <a:spcPts val="0"/>
              </a:spcAft>
              <a:buFont typeface="Arial" panose="020B0604020202020204" pitchFamily="34" charset="0"/>
              <a:buChar char="•"/>
            </a:pPr>
            <a:r>
              <a:rPr lang="en-CA" sz="1800" dirty="0"/>
              <a:t>No white space</a:t>
            </a:r>
          </a:p>
          <a:p>
            <a:pPr marL="216000" indent="-342900">
              <a:spcAft>
                <a:spcPts val="0"/>
              </a:spcAft>
              <a:buFont typeface="Arial" panose="020B0604020202020204" pitchFamily="34" charset="0"/>
              <a:buChar char="•"/>
            </a:pPr>
            <a:r>
              <a:rPr lang="en-CA" sz="1800" dirty="0"/>
              <a:t>unidentifiable visual elements</a:t>
            </a:r>
          </a:p>
          <a:p>
            <a:pPr marL="216000" indent="-342900">
              <a:spcAft>
                <a:spcPts val="0"/>
              </a:spcAft>
              <a:buFont typeface="Arial" panose="020B0604020202020204" pitchFamily="34" charset="0"/>
              <a:buChar char="•"/>
            </a:pPr>
            <a:r>
              <a:rPr lang="en-CA" sz="1800" dirty="0"/>
              <a:t>Poor colour contrast (yellow</a:t>
            </a:r>
            <a:br>
              <a:rPr lang="en-CA" sz="1800" dirty="0"/>
            </a:br>
            <a:r>
              <a:rPr lang="en-CA" sz="1800" dirty="0"/>
              <a:t>   text must be treated thoughtfully)</a:t>
            </a:r>
          </a:p>
          <a:p>
            <a:pPr marL="216000" indent="-342900">
              <a:spcAft>
                <a:spcPts val="0"/>
              </a:spcAft>
              <a:buFont typeface="Arial" panose="020B0604020202020204" pitchFamily="34" charset="0"/>
              <a:buChar char="•"/>
            </a:pPr>
            <a:r>
              <a:rPr lang="en-CA" sz="1800" dirty="0"/>
              <a:t>Unclear grouping</a:t>
            </a:r>
          </a:p>
          <a:p>
            <a:endParaRPr lang="en-CA" dirty="0"/>
          </a:p>
        </p:txBody>
      </p:sp>
      <p:sp>
        <p:nvSpPr>
          <p:cNvPr id="4" name="Title 3">
            <a:extLst>
              <a:ext uri="{FF2B5EF4-FFF2-40B4-BE49-F238E27FC236}">
                <a16:creationId xmlns:a16="http://schemas.microsoft.com/office/drawing/2014/main" id="{D439A032-258E-242D-3C7A-2D184226932A}"/>
              </a:ext>
            </a:extLst>
          </p:cNvPr>
          <p:cNvSpPr>
            <a:spLocks noGrp="1"/>
          </p:cNvSpPr>
          <p:nvPr>
            <p:ph type="title"/>
          </p:nvPr>
        </p:nvSpPr>
        <p:spPr>
          <a:xfrm>
            <a:off x="548946" y="382697"/>
            <a:ext cx="9062107" cy="925438"/>
          </a:xfrm>
        </p:spPr>
        <p:txBody>
          <a:bodyPr/>
          <a:lstStyle/>
          <a:p>
            <a:r>
              <a:rPr lang="en-CA" dirty="0"/>
              <a:t>What makes a weak </a:t>
            </a:r>
            <a:br>
              <a:rPr lang="en-CA" dirty="0"/>
            </a:br>
            <a:r>
              <a:rPr lang="en-CA" dirty="0"/>
              <a:t>hierarchy?</a:t>
            </a:r>
          </a:p>
        </p:txBody>
      </p:sp>
      <p:sp>
        <p:nvSpPr>
          <p:cNvPr id="7" name="TextBox 6">
            <a:extLst>
              <a:ext uri="{FF2B5EF4-FFF2-40B4-BE49-F238E27FC236}">
                <a16:creationId xmlns:a16="http://schemas.microsoft.com/office/drawing/2014/main" id="{AA12A6BB-63A4-8C76-C33B-E8EFC35AAC33}"/>
              </a:ext>
            </a:extLst>
          </p:cNvPr>
          <p:cNvSpPr txBox="1"/>
          <p:nvPr/>
        </p:nvSpPr>
        <p:spPr>
          <a:xfrm>
            <a:off x="4543934" y="4233154"/>
            <a:ext cx="5241472" cy="276999"/>
          </a:xfrm>
          <a:prstGeom prst="rect">
            <a:avLst/>
          </a:prstGeom>
          <a:noFill/>
        </p:spPr>
        <p:txBody>
          <a:bodyPr wrap="square" rtlCol="0">
            <a:spAutoFit/>
          </a:bodyPr>
          <a:lstStyle/>
          <a:p>
            <a:r>
              <a:rPr lang="en-CA" sz="1200" dirty="0">
                <a:solidFill>
                  <a:schemeClr val="bg2"/>
                </a:solidFill>
              </a:rPr>
              <a:t>https://www.pinterest.ca/pin/788833690952656635/</a:t>
            </a:r>
          </a:p>
        </p:txBody>
      </p:sp>
      <p:pic>
        <p:nvPicPr>
          <p:cNvPr id="3" name="Picture 2" descr="A poster for recycling day&#10;">
            <a:extLst>
              <a:ext uri="{FF2B5EF4-FFF2-40B4-BE49-F238E27FC236}">
                <a16:creationId xmlns:a16="http://schemas.microsoft.com/office/drawing/2014/main" id="{E2A58C2C-183E-94D3-5BAD-D0160522DA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3622" y="305004"/>
            <a:ext cx="4762500" cy="3819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Audio 13">
            <a:hlinkClick r:id="" action="ppaction://media"/>
            <a:extLst>
              <a:ext uri="{FF2B5EF4-FFF2-40B4-BE49-F238E27FC236}">
                <a16:creationId xmlns:a16="http://schemas.microsoft.com/office/drawing/2014/main" id="{A5A80870-4291-B550-1287-4F8ECD5E7B6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719036038"/>
      </p:ext>
    </p:extLst>
  </p:cSld>
  <p:clrMapOvr>
    <a:masterClrMapping/>
  </p:clrMapOvr>
  <mc:AlternateContent xmlns:mc="http://schemas.openxmlformats.org/markup-compatibility/2006">
    <mc:Choice xmlns:p14="http://schemas.microsoft.com/office/powerpoint/2010/main" Requires="p14">
      <p:transition spd="slow" p14:dur="2000" advTm="36830"/>
    </mc:Choice>
    <mc:Fallback>
      <p:transition spd="slow" advTm="36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36A523-4A48-D8FC-9F4B-C082833DB8AF}"/>
              </a:ext>
            </a:extLst>
          </p:cNvPr>
          <p:cNvSpPr>
            <a:spLocks noGrp="1"/>
          </p:cNvSpPr>
          <p:nvPr>
            <p:ph type="title"/>
          </p:nvPr>
        </p:nvSpPr>
        <p:spPr/>
        <p:txBody>
          <a:bodyPr/>
          <a:lstStyle/>
          <a:p>
            <a:r>
              <a:rPr lang="en-CA" dirty="0">
                <a:latin typeface="+mj-lt"/>
              </a:rPr>
              <a:t>Negative Space (also called empty or white space)</a:t>
            </a:r>
          </a:p>
        </p:txBody>
      </p:sp>
      <p:sp>
        <p:nvSpPr>
          <p:cNvPr id="6" name="Content Placeholder 5">
            <a:extLst>
              <a:ext uri="{FF2B5EF4-FFF2-40B4-BE49-F238E27FC236}">
                <a16:creationId xmlns:a16="http://schemas.microsoft.com/office/drawing/2014/main" id="{80FC637D-080F-8858-745C-0B9D01A970F6}"/>
              </a:ext>
            </a:extLst>
          </p:cNvPr>
          <p:cNvSpPr>
            <a:spLocks noGrp="1"/>
          </p:cNvSpPr>
          <p:nvPr>
            <p:ph sz="half" idx="1"/>
          </p:nvPr>
        </p:nvSpPr>
        <p:spPr>
          <a:xfrm>
            <a:off x="548947" y="1248084"/>
            <a:ext cx="3158350" cy="3393546"/>
          </a:xfrm>
        </p:spPr>
        <p:txBody>
          <a:bodyPr/>
          <a:lstStyle/>
          <a:p>
            <a:r>
              <a:rPr lang="en-CA" sz="2000" dirty="0">
                <a:latin typeface="+mn-lt"/>
              </a:rPr>
              <a:t>Negative space gives the viewers eye a chance to rest and navigate the page easily. Too much content feels clutters and uninviting to read. White space can help create hierarchy or can make a communication more impactful</a:t>
            </a:r>
          </a:p>
        </p:txBody>
      </p:sp>
      <p:pic>
        <p:nvPicPr>
          <p:cNvPr id="9" name="Picture 8" descr="a Lacoste ad. A man in a green shirt jumping on a white background. ">
            <a:extLst>
              <a:ext uri="{FF2B5EF4-FFF2-40B4-BE49-F238E27FC236}">
                <a16:creationId xmlns:a16="http://schemas.microsoft.com/office/drawing/2014/main" id="{9C8A1D3A-7609-6C21-C46C-90F2A1604295}"/>
              </a:ext>
            </a:extLst>
          </p:cNvPr>
          <p:cNvPicPr>
            <a:picLocks noChangeAspect="1"/>
          </p:cNvPicPr>
          <p:nvPr/>
        </p:nvPicPr>
        <p:blipFill>
          <a:blip r:embed="rId5"/>
          <a:stretch>
            <a:fillRect/>
          </a:stretch>
        </p:blipFill>
        <p:spPr>
          <a:xfrm>
            <a:off x="4064384" y="1229709"/>
            <a:ext cx="5820399" cy="3743835"/>
          </a:xfrm>
          <a:prstGeom prst="rect">
            <a:avLst/>
          </a:prstGeom>
        </p:spPr>
      </p:pic>
      <p:sp>
        <p:nvSpPr>
          <p:cNvPr id="10" name="TextBox 9">
            <a:extLst>
              <a:ext uri="{FF2B5EF4-FFF2-40B4-BE49-F238E27FC236}">
                <a16:creationId xmlns:a16="http://schemas.microsoft.com/office/drawing/2014/main" id="{953E78EF-773B-5ED2-0975-72FE0105B803}"/>
              </a:ext>
            </a:extLst>
          </p:cNvPr>
          <p:cNvSpPr txBox="1"/>
          <p:nvPr/>
        </p:nvSpPr>
        <p:spPr>
          <a:xfrm>
            <a:off x="4064384" y="5133730"/>
            <a:ext cx="5390002" cy="276999"/>
          </a:xfrm>
          <a:prstGeom prst="rect">
            <a:avLst/>
          </a:prstGeom>
          <a:noFill/>
        </p:spPr>
        <p:txBody>
          <a:bodyPr wrap="none" rtlCol="0">
            <a:spAutoFit/>
          </a:bodyPr>
          <a:lstStyle/>
          <a:p>
            <a:r>
              <a:rPr lang="en-CA" sz="1200" dirty="0">
                <a:solidFill>
                  <a:schemeClr val="bg2"/>
                </a:solidFill>
              </a:rPr>
              <a:t>https://www.adforum.com/creative-work/ad/player/6682361/jumping-boy/lacoste</a:t>
            </a:r>
          </a:p>
        </p:txBody>
      </p:sp>
      <p:pic>
        <p:nvPicPr>
          <p:cNvPr id="7" name="Audio 6">
            <a:hlinkClick r:id="" action="ppaction://media"/>
            <a:extLst>
              <a:ext uri="{FF2B5EF4-FFF2-40B4-BE49-F238E27FC236}">
                <a16:creationId xmlns:a16="http://schemas.microsoft.com/office/drawing/2014/main" id="{A37C7CCE-69BE-86AD-7708-715651F5D3D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805828849"/>
      </p:ext>
    </p:extLst>
  </p:cSld>
  <p:clrMapOvr>
    <a:masterClrMapping/>
  </p:clrMapOvr>
  <mc:AlternateContent xmlns:mc="http://schemas.openxmlformats.org/markup-compatibility/2006">
    <mc:Choice xmlns:p14="http://schemas.microsoft.com/office/powerpoint/2010/main" Requires="p14">
      <p:transition spd="slow" p14:dur="2000" advTm="52027"/>
    </mc:Choice>
    <mc:Fallback>
      <p:transition spd="slow" advTm="52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DAF165-2045-E52D-365E-7725BC4203CD}"/>
              </a:ext>
            </a:extLst>
          </p:cNvPr>
          <p:cNvSpPr>
            <a:spLocks noGrp="1"/>
          </p:cNvSpPr>
          <p:nvPr>
            <p:ph sz="half" idx="2"/>
          </p:nvPr>
        </p:nvSpPr>
        <p:spPr>
          <a:xfrm>
            <a:off x="548946" y="1141271"/>
            <a:ext cx="3146036" cy="3393547"/>
          </a:xfrm>
        </p:spPr>
        <p:txBody>
          <a:bodyPr/>
          <a:lstStyle/>
          <a:p>
            <a:r>
              <a:rPr lang="en-CA" dirty="0"/>
              <a:t>Negative space can be colours, gradients or patterns</a:t>
            </a:r>
          </a:p>
        </p:txBody>
      </p:sp>
      <p:sp>
        <p:nvSpPr>
          <p:cNvPr id="4" name="Title 3">
            <a:extLst>
              <a:ext uri="{FF2B5EF4-FFF2-40B4-BE49-F238E27FC236}">
                <a16:creationId xmlns:a16="http://schemas.microsoft.com/office/drawing/2014/main" id="{DF24BC47-072C-9B7A-FAF9-33961A213257}"/>
              </a:ext>
            </a:extLst>
          </p:cNvPr>
          <p:cNvSpPr>
            <a:spLocks noGrp="1"/>
          </p:cNvSpPr>
          <p:nvPr>
            <p:ph type="title"/>
          </p:nvPr>
        </p:nvSpPr>
        <p:spPr/>
        <p:txBody>
          <a:bodyPr/>
          <a:lstStyle/>
          <a:p>
            <a:r>
              <a:rPr lang="en-CA" dirty="0"/>
              <a:t>Negative Space</a:t>
            </a:r>
          </a:p>
        </p:txBody>
      </p:sp>
      <p:pic>
        <p:nvPicPr>
          <p:cNvPr id="6" name="Picture 5">
            <a:extLst>
              <a:ext uri="{FF2B5EF4-FFF2-40B4-BE49-F238E27FC236}">
                <a16:creationId xmlns:a16="http://schemas.microsoft.com/office/drawing/2014/main" id="{DB2C11F5-110D-65D8-4145-EE1EFEC24CB5}"/>
              </a:ext>
            </a:extLst>
          </p:cNvPr>
          <p:cNvPicPr>
            <a:picLocks noChangeAspect="1"/>
          </p:cNvPicPr>
          <p:nvPr/>
        </p:nvPicPr>
        <p:blipFill>
          <a:blip r:embed="rId5"/>
          <a:stretch>
            <a:fillRect/>
          </a:stretch>
        </p:blipFill>
        <p:spPr>
          <a:xfrm>
            <a:off x="4786213" y="373801"/>
            <a:ext cx="3146036" cy="4267829"/>
          </a:xfrm>
          <a:prstGeom prst="rect">
            <a:avLst/>
          </a:prstGeom>
        </p:spPr>
      </p:pic>
      <p:sp>
        <p:nvSpPr>
          <p:cNvPr id="9" name="TextBox 8">
            <a:extLst>
              <a:ext uri="{FF2B5EF4-FFF2-40B4-BE49-F238E27FC236}">
                <a16:creationId xmlns:a16="http://schemas.microsoft.com/office/drawing/2014/main" id="{7B706718-4EC2-F711-2A09-371BD117844D}"/>
              </a:ext>
            </a:extLst>
          </p:cNvPr>
          <p:cNvSpPr txBox="1"/>
          <p:nvPr/>
        </p:nvSpPr>
        <p:spPr>
          <a:xfrm>
            <a:off x="548947" y="4257819"/>
            <a:ext cx="4027251" cy="276999"/>
          </a:xfrm>
          <a:prstGeom prst="rect">
            <a:avLst/>
          </a:prstGeom>
          <a:noFill/>
        </p:spPr>
        <p:txBody>
          <a:bodyPr wrap="square" rtlCol="0">
            <a:spAutoFit/>
          </a:bodyPr>
          <a:lstStyle/>
          <a:p>
            <a:r>
              <a:rPr lang="en-CA" sz="1200" dirty="0">
                <a:solidFill>
                  <a:schemeClr val="bg2"/>
                </a:solidFill>
              </a:rPr>
              <a:t>https://pt.pinterest.com/pin/128915608075282662/</a:t>
            </a:r>
          </a:p>
        </p:txBody>
      </p:sp>
      <p:pic>
        <p:nvPicPr>
          <p:cNvPr id="5" name="Audio 4">
            <a:hlinkClick r:id="" action="ppaction://media"/>
            <a:extLst>
              <a:ext uri="{FF2B5EF4-FFF2-40B4-BE49-F238E27FC236}">
                <a16:creationId xmlns:a16="http://schemas.microsoft.com/office/drawing/2014/main" id="{E5B89965-5D20-0C29-06A6-83051B22DBB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888207837"/>
      </p:ext>
    </p:extLst>
  </p:cSld>
  <p:clrMapOvr>
    <a:masterClrMapping/>
  </p:clrMapOvr>
  <mc:AlternateContent xmlns:mc="http://schemas.openxmlformats.org/markup-compatibility/2006">
    <mc:Choice xmlns:p14="http://schemas.microsoft.com/office/powerpoint/2010/main" Requires="p14">
      <p:transition spd="slow" p14:dur="2000" advTm="58312"/>
    </mc:Choice>
    <mc:Fallback>
      <p:transition spd="slow" advTm="58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9B5DFB-A99E-D5CE-3B27-C1FAD1D62729}"/>
              </a:ext>
            </a:extLst>
          </p:cNvPr>
          <p:cNvSpPr/>
          <p:nvPr/>
        </p:nvSpPr>
        <p:spPr>
          <a:xfrm>
            <a:off x="-68094" y="4641629"/>
            <a:ext cx="10466962" cy="122414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Content Placeholder 7">
            <a:extLst>
              <a:ext uri="{FF2B5EF4-FFF2-40B4-BE49-F238E27FC236}">
                <a16:creationId xmlns:a16="http://schemas.microsoft.com/office/drawing/2014/main" id="{A5C3AAC7-F59C-56F0-D548-D5ED395C1388}"/>
              </a:ext>
            </a:extLst>
          </p:cNvPr>
          <p:cNvSpPr>
            <a:spLocks noGrp="1"/>
          </p:cNvSpPr>
          <p:nvPr>
            <p:ph sz="half" idx="1"/>
          </p:nvPr>
        </p:nvSpPr>
        <p:spPr/>
        <p:txBody>
          <a:bodyPr/>
          <a:lstStyle/>
          <a:p>
            <a:endParaRPr lang="en-CA"/>
          </a:p>
        </p:txBody>
      </p:sp>
      <p:pic>
        <p:nvPicPr>
          <p:cNvPr id="10" name="Picture 9">
            <a:extLst>
              <a:ext uri="{FF2B5EF4-FFF2-40B4-BE49-F238E27FC236}">
                <a16:creationId xmlns:a16="http://schemas.microsoft.com/office/drawing/2014/main" id="{ACCDA629-6597-C4B3-534C-110C5BDE7D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69850" y="359299"/>
            <a:ext cx="3304864" cy="41949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0B08CF2A-9852-6DB9-1899-2994DADAC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077" y="1160727"/>
            <a:ext cx="4954081" cy="3393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itle 14">
            <a:extLst>
              <a:ext uri="{FF2B5EF4-FFF2-40B4-BE49-F238E27FC236}">
                <a16:creationId xmlns:a16="http://schemas.microsoft.com/office/drawing/2014/main" id="{43656D6E-88F6-96A1-6A4F-4E79E94DA4DF}"/>
              </a:ext>
            </a:extLst>
          </p:cNvPr>
          <p:cNvSpPr>
            <a:spLocks noGrp="1"/>
          </p:cNvSpPr>
          <p:nvPr>
            <p:ph type="title"/>
          </p:nvPr>
        </p:nvSpPr>
        <p:spPr/>
        <p:txBody>
          <a:bodyPr/>
          <a:lstStyle/>
          <a:p>
            <a:r>
              <a:rPr lang="en-CA" dirty="0"/>
              <a:t>Examples of Negative Space</a:t>
            </a:r>
          </a:p>
        </p:txBody>
      </p:sp>
      <p:sp>
        <p:nvSpPr>
          <p:cNvPr id="18" name="TextBox 17">
            <a:extLst>
              <a:ext uri="{FF2B5EF4-FFF2-40B4-BE49-F238E27FC236}">
                <a16:creationId xmlns:a16="http://schemas.microsoft.com/office/drawing/2014/main" id="{5F098BBF-9B92-0036-B0D2-03D582152473}"/>
              </a:ext>
            </a:extLst>
          </p:cNvPr>
          <p:cNvSpPr txBox="1"/>
          <p:nvPr/>
        </p:nvSpPr>
        <p:spPr>
          <a:xfrm>
            <a:off x="505077" y="4817604"/>
            <a:ext cx="4432957" cy="276999"/>
          </a:xfrm>
          <a:prstGeom prst="rect">
            <a:avLst/>
          </a:prstGeom>
          <a:noFill/>
        </p:spPr>
        <p:txBody>
          <a:bodyPr wrap="square" rtlCol="0">
            <a:spAutoFit/>
          </a:bodyPr>
          <a:lstStyle/>
          <a:p>
            <a:r>
              <a:rPr lang="fr-FR" sz="1200" dirty="0">
                <a:solidFill>
                  <a:schemeClr val="bg2"/>
                </a:solidFill>
              </a:rPr>
              <a:t>https://www.pinterest.it/pietroizzo/bad-graphic-design/</a:t>
            </a:r>
            <a:endParaRPr lang="en-CA" sz="1200" dirty="0">
              <a:solidFill>
                <a:schemeClr val="bg2"/>
              </a:solidFill>
            </a:endParaRPr>
          </a:p>
        </p:txBody>
      </p:sp>
      <p:sp>
        <p:nvSpPr>
          <p:cNvPr id="19" name="TextBox 18">
            <a:extLst>
              <a:ext uri="{FF2B5EF4-FFF2-40B4-BE49-F238E27FC236}">
                <a16:creationId xmlns:a16="http://schemas.microsoft.com/office/drawing/2014/main" id="{3F45A4E7-115A-BAA3-A94B-F4D9ED31D64E}"/>
              </a:ext>
            </a:extLst>
          </p:cNvPr>
          <p:cNvSpPr txBox="1"/>
          <p:nvPr/>
        </p:nvSpPr>
        <p:spPr>
          <a:xfrm>
            <a:off x="5828728" y="4857907"/>
            <a:ext cx="3526215" cy="473393"/>
          </a:xfrm>
          <a:prstGeom prst="rect">
            <a:avLst/>
          </a:prstGeom>
          <a:noFill/>
        </p:spPr>
        <p:txBody>
          <a:bodyPr wrap="square" rtlCol="0">
            <a:spAutoFit/>
          </a:bodyPr>
          <a:lstStyle/>
          <a:p>
            <a:r>
              <a:rPr lang="fr-FR" sz="1200" dirty="0">
                <a:solidFill>
                  <a:schemeClr val="bg2"/>
                </a:solidFill>
              </a:rPr>
              <a:t>https://medium.com/theagency/the-ad-that-changed-advertising-18291a67488c</a:t>
            </a:r>
            <a:endParaRPr lang="en-CA" sz="1200" dirty="0">
              <a:solidFill>
                <a:schemeClr val="bg2"/>
              </a:solidFill>
            </a:endParaRPr>
          </a:p>
        </p:txBody>
      </p:sp>
      <p:pic>
        <p:nvPicPr>
          <p:cNvPr id="3" name="Audio 2">
            <a:hlinkClick r:id="" action="ppaction://media"/>
            <a:extLst>
              <a:ext uri="{FF2B5EF4-FFF2-40B4-BE49-F238E27FC236}">
                <a16:creationId xmlns:a16="http://schemas.microsoft.com/office/drawing/2014/main" id="{0832A758-9F1B-A21A-1FDF-4318C6BAFA5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092160772"/>
      </p:ext>
    </p:extLst>
  </p:cSld>
  <p:clrMapOvr>
    <a:masterClrMapping/>
  </p:clrMapOvr>
  <mc:AlternateContent xmlns:mc="http://schemas.openxmlformats.org/markup-compatibility/2006">
    <mc:Choice xmlns:p14="http://schemas.microsoft.com/office/powerpoint/2010/main" Requires="p14">
      <p:transition spd="slow" p14:dur="2000" advTm="57813"/>
    </mc:Choice>
    <mc:Fallback>
      <p:transition spd="slow" advTm="57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A65B18-4CF2-DD9C-E345-2917903A85F3}"/>
              </a:ext>
            </a:extLst>
          </p:cNvPr>
          <p:cNvSpPr>
            <a:spLocks noGrp="1"/>
          </p:cNvSpPr>
          <p:nvPr>
            <p:ph type="title"/>
          </p:nvPr>
        </p:nvSpPr>
        <p:spPr/>
        <p:txBody>
          <a:bodyPr/>
          <a:lstStyle/>
          <a:p>
            <a:r>
              <a:rPr lang="en-CA" dirty="0">
                <a:latin typeface="+mj-lt"/>
              </a:rPr>
              <a:t>Grouping/Proximity</a:t>
            </a:r>
          </a:p>
        </p:txBody>
      </p:sp>
      <p:sp>
        <p:nvSpPr>
          <p:cNvPr id="6" name="Content Placeholder 5">
            <a:extLst>
              <a:ext uri="{FF2B5EF4-FFF2-40B4-BE49-F238E27FC236}">
                <a16:creationId xmlns:a16="http://schemas.microsoft.com/office/drawing/2014/main" id="{4F47AF58-E8F6-657F-CA75-4DFE3971C7A8}"/>
              </a:ext>
            </a:extLst>
          </p:cNvPr>
          <p:cNvSpPr>
            <a:spLocks noGrp="1"/>
          </p:cNvSpPr>
          <p:nvPr>
            <p:ph sz="half" idx="1"/>
          </p:nvPr>
        </p:nvSpPr>
        <p:spPr>
          <a:xfrm>
            <a:off x="548946" y="1248084"/>
            <a:ext cx="4515841" cy="3051542"/>
          </a:xfrm>
        </p:spPr>
        <p:txBody>
          <a:bodyPr/>
          <a:lstStyle/>
          <a:p>
            <a:r>
              <a:rPr lang="en-CA" sz="2000" dirty="0">
                <a:latin typeface="+mn-lt"/>
              </a:rPr>
              <a:t>Visually grouping “like” elements together helps the viewer to understand these element have something in common.</a:t>
            </a:r>
          </a:p>
          <a:p>
            <a:pPr marL="342900" indent="-342900">
              <a:spcAft>
                <a:spcPts val="600"/>
              </a:spcAft>
              <a:buFont typeface="Arial" panose="020B0604020202020204" pitchFamily="34" charset="0"/>
              <a:buChar char="•"/>
            </a:pPr>
            <a:r>
              <a:rPr lang="en-CA" sz="2000" dirty="0">
                <a:latin typeface="+mn-lt"/>
              </a:rPr>
              <a:t>Creates relationship between Elements</a:t>
            </a:r>
          </a:p>
          <a:p>
            <a:pPr marL="342900" indent="-342900">
              <a:spcAft>
                <a:spcPts val="600"/>
              </a:spcAft>
              <a:buFont typeface="Arial" panose="020B0604020202020204" pitchFamily="34" charset="0"/>
              <a:buChar char="•"/>
            </a:pPr>
            <a:r>
              <a:rPr lang="en-CA" sz="2000" dirty="0">
                <a:latin typeface="+mn-lt"/>
              </a:rPr>
              <a:t>Improved readability and navigation</a:t>
            </a:r>
          </a:p>
          <a:p>
            <a:pPr marL="342900" indent="-342900">
              <a:spcAft>
                <a:spcPts val="600"/>
              </a:spcAft>
              <a:buFont typeface="Arial" panose="020B0604020202020204" pitchFamily="34" charset="0"/>
              <a:buChar char="•"/>
            </a:pPr>
            <a:r>
              <a:rPr lang="en-CA" sz="2000" dirty="0">
                <a:latin typeface="+mn-lt"/>
              </a:rPr>
              <a:t>Established hierarchy and emphasis</a:t>
            </a:r>
          </a:p>
          <a:p>
            <a:pPr marL="342900" indent="-342900">
              <a:spcAft>
                <a:spcPts val="600"/>
              </a:spcAft>
              <a:buFont typeface="Arial" panose="020B0604020202020204" pitchFamily="34" charset="0"/>
              <a:buChar char="•"/>
            </a:pPr>
            <a:r>
              <a:rPr lang="en-CA" sz="2000" dirty="0">
                <a:latin typeface="+mn-lt"/>
              </a:rPr>
              <a:t>Reduces clutter</a:t>
            </a:r>
            <a:br>
              <a:rPr lang="en-CA" dirty="0"/>
            </a:br>
            <a:r>
              <a:rPr lang="en-CA" dirty="0"/>
              <a:t> </a:t>
            </a:r>
            <a:br>
              <a:rPr lang="en-CA" dirty="0"/>
            </a:br>
            <a:br>
              <a:rPr lang="en-CA" dirty="0"/>
            </a:br>
            <a:endParaRPr lang="en-CA" dirty="0"/>
          </a:p>
        </p:txBody>
      </p:sp>
      <p:sp>
        <p:nvSpPr>
          <p:cNvPr id="33" name="TextBox 32">
            <a:extLst>
              <a:ext uri="{FF2B5EF4-FFF2-40B4-BE49-F238E27FC236}">
                <a16:creationId xmlns:a16="http://schemas.microsoft.com/office/drawing/2014/main" id="{1381D9CD-BE49-3BB2-79D5-651C4CE9C234}"/>
              </a:ext>
            </a:extLst>
          </p:cNvPr>
          <p:cNvSpPr txBox="1"/>
          <p:nvPr/>
        </p:nvSpPr>
        <p:spPr>
          <a:xfrm>
            <a:off x="5259741" y="2382071"/>
            <a:ext cx="1410510" cy="307777"/>
          </a:xfrm>
          <a:prstGeom prst="rect">
            <a:avLst/>
          </a:prstGeom>
          <a:noFill/>
        </p:spPr>
        <p:txBody>
          <a:bodyPr wrap="square" rtlCol="0">
            <a:spAutoFit/>
          </a:bodyPr>
          <a:lstStyle/>
          <a:p>
            <a:r>
              <a:rPr lang="en-CA" sz="1400" dirty="0">
                <a:solidFill>
                  <a:schemeClr val="bg2"/>
                </a:solidFill>
                <a:latin typeface="+mn-lt"/>
              </a:rPr>
              <a:t>9 random dots</a:t>
            </a:r>
            <a:endParaRPr lang="en-CA" sz="1400" dirty="0">
              <a:solidFill>
                <a:schemeClr val="bg2"/>
              </a:solidFill>
            </a:endParaRPr>
          </a:p>
        </p:txBody>
      </p:sp>
      <p:grpSp>
        <p:nvGrpSpPr>
          <p:cNvPr id="20" name="Group 19" descr="A red box with white dots randomly scattered">
            <a:extLst>
              <a:ext uri="{FF2B5EF4-FFF2-40B4-BE49-F238E27FC236}">
                <a16:creationId xmlns:a16="http://schemas.microsoft.com/office/drawing/2014/main" id="{A179FA97-7F45-C185-F5EF-0F1E369B505B}"/>
              </a:ext>
            </a:extLst>
          </p:cNvPr>
          <p:cNvGrpSpPr/>
          <p:nvPr/>
        </p:nvGrpSpPr>
        <p:grpSpPr>
          <a:xfrm>
            <a:off x="6657090" y="-230431"/>
            <a:ext cx="3093521" cy="2920279"/>
            <a:chOff x="6946757" y="274965"/>
            <a:chExt cx="2664296" cy="2515091"/>
          </a:xfrm>
        </p:grpSpPr>
        <p:sp>
          <p:nvSpPr>
            <p:cNvPr id="10" name="Rectangle 9">
              <a:extLst>
                <a:ext uri="{FF2B5EF4-FFF2-40B4-BE49-F238E27FC236}">
                  <a16:creationId xmlns:a16="http://schemas.microsoft.com/office/drawing/2014/main" id="{B244820A-F452-98DC-338D-F1BF3758822F}"/>
                </a:ext>
              </a:extLst>
            </p:cNvPr>
            <p:cNvSpPr/>
            <p:nvPr/>
          </p:nvSpPr>
          <p:spPr>
            <a:xfrm>
              <a:off x="6946757" y="274965"/>
              <a:ext cx="2664296"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E8EA3E26-CF97-9586-0307-165893D33FE4}"/>
                </a:ext>
              </a:extLst>
            </p:cNvPr>
            <p:cNvSpPr/>
            <p:nvPr/>
          </p:nvSpPr>
          <p:spPr>
            <a:xfrm>
              <a:off x="7293257" y="588116"/>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a:extLst>
                <a:ext uri="{FF2B5EF4-FFF2-40B4-BE49-F238E27FC236}">
                  <a16:creationId xmlns:a16="http://schemas.microsoft.com/office/drawing/2014/main" id="{A03584C6-1E7F-FD11-80CB-677FE2747EE4}"/>
                </a:ext>
              </a:extLst>
            </p:cNvPr>
            <p:cNvSpPr/>
            <p:nvPr/>
          </p:nvSpPr>
          <p:spPr>
            <a:xfrm>
              <a:off x="7487476" y="1039712"/>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2E4273BC-F76B-C27B-EC4B-6D25B5D4563B}"/>
                </a:ext>
              </a:extLst>
            </p:cNvPr>
            <p:cNvSpPr/>
            <p:nvPr/>
          </p:nvSpPr>
          <p:spPr>
            <a:xfrm>
              <a:off x="7271452" y="1383094"/>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D58454E8-5CB8-3751-F392-94A2A5BA265C}"/>
                </a:ext>
              </a:extLst>
            </p:cNvPr>
            <p:cNvSpPr/>
            <p:nvPr/>
          </p:nvSpPr>
          <p:spPr>
            <a:xfrm>
              <a:off x="7080733" y="2336523"/>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33528293-405E-8981-A3E5-33DD8B3049B6}"/>
                </a:ext>
              </a:extLst>
            </p:cNvPr>
            <p:cNvSpPr/>
            <p:nvPr/>
          </p:nvSpPr>
          <p:spPr>
            <a:xfrm>
              <a:off x="8278905" y="1391089"/>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E829E721-F934-7BFC-3ECC-99573429BAC9}"/>
                </a:ext>
              </a:extLst>
            </p:cNvPr>
            <p:cNvSpPr/>
            <p:nvPr/>
          </p:nvSpPr>
          <p:spPr>
            <a:xfrm>
              <a:off x="7543206" y="1922613"/>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B2CEE6B4-A1D4-B615-59D7-109E1B05F580}"/>
                </a:ext>
              </a:extLst>
            </p:cNvPr>
            <p:cNvSpPr/>
            <p:nvPr/>
          </p:nvSpPr>
          <p:spPr>
            <a:xfrm>
              <a:off x="8852298" y="1801281"/>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a:extLst>
                <a:ext uri="{FF2B5EF4-FFF2-40B4-BE49-F238E27FC236}">
                  <a16:creationId xmlns:a16="http://schemas.microsoft.com/office/drawing/2014/main" id="{BA58967F-0938-F403-AE41-05D8D66B4FC4}"/>
                </a:ext>
              </a:extLst>
            </p:cNvPr>
            <p:cNvSpPr/>
            <p:nvPr/>
          </p:nvSpPr>
          <p:spPr>
            <a:xfrm>
              <a:off x="8749087" y="804140"/>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426CA214-2680-C965-818B-133C49482A25}"/>
                </a:ext>
              </a:extLst>
            </p:cNvPr>
            <p:cNvSpPr/>
            <p:nvPr/>
          </p:nvSpPr>
          <p:spPr>
            <a:xfrm>
              <a:off x="8533063" y="2574032"/>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34" name="TextBox 33">
            <a:extLst>
              <a:ext uri="{FF2B5EF4-FFF2-40B4-BE49-F238E27FC236}">
                <a16:creationId xmlns:a16="http://schemas.microsoft.com/office/drawing/2014/main" id="{C1FF6D74-AFA4-1F84-3F70-ED8D4DD17C30}"/>
              </a:ext>
            </a:extLst>
          </p:cNvPr>
          <p:cNvSpPr txBox="1"/>
          <p:nvPr/>
        </p:nvSpPr>
        <p:spPr>
          <a:xfrm>
            <a:off x="4494059" y="4935662"/>
            <a:ext cx="2318591" cy="523220"/>
          </a:xfrm>
          <a:prstGeom prst="rect">
            <a:avLst/>
          </a:prstGeom>
          <a:noFill/>
        </p:spPr>
        <p:txBody>
          <a:bodyPr wrap="square" rtlCol="0">
            <a:spAutoFit/>
          </a:bodyPr>
          <a:lstStyle/>
          <a:p>
            <a:r>
              <a:rPr lang="en-CA" sz="1400" dirty="0">
                <a:solidFill>
                  <a:schemeClr val="bg2"/>
                </a:solidFill>
                <a:latin typeface="+mn-lt"/>
              </a:rPr>
              <a:t>2 groups of dots – what do they have in common?</a:t>
            </a:r>
            <a:endParaRPr lang="en-CA" sz="1400" dirty="0">
              <a:solidFill>
                <a:schemeClr val="bg2"/>
              </a:solidFill>
            </a:endParaRPr>
          </a:p>
        </p:txBody>
      </p:sp>
      <p:grpSp>
        <p:nvGrpSpPr>
          <p:cNvPr id="21" name="Group 20" descr="A red box with a groups of white dots ">
            <a:extLst>
              <a:ext uri="{FF2B5EF4-FFF2-40B4-BE49-F238E27FC236}">
                <a16:creationId xmlns:a16="http://schemas.microsoft.com/office/drawing/2014/main" id="{FF17BD4B-186E-BC95-4B57-08A5985080CD}"/>
              </a:ext>
            </a:extLst>
          </p:cNvPr>
          <p:cNvGrpSpPr/>
          <p:nvPr/>
        </p:nvGrpSpPr>
        <p:grpSpPr>
          <a:xfrm>
            <a:off x="6670251" y="2975864"/>
            <a:ext cx="3093521" cy="2842695"/>
            <a:chOff x="4860032" y="2924944"/>
            <a:chExt cx="2664296" cy="2448272"/>
          </a:xfrm>
        </p:grpSpPr>
        <p:sp>
          <p:nvSpPr>
            <p:cNvPr id="22" name="Rectangle 21">
              <a:extLst>
                <a:ext uri="{FF2B5EF4-FFF2-40B4-BE49-F238E27FC236}">
                  <a16:creationId xmlns:a16="http://schemas.microsoft.com/office/drawing/2014/main" id="{F8A2AACE-66BE-6863-E9F3-EE602B61A1B5}"/>
                </a:ext>
              </a:extLst>
            </p:cNvPr>
            <p:cNvSpPr/>
            <p:nvPr/>
          </p:nvSpPr>
          <p:spPr>
            <a:xfrm>
              <a:off x="4860032" y="2924944"/>
              <a:ext cx="2664296"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EBF977E0-00A4-EA5B-9C30-BE975354CDFC}"/>
                </a:ext>
              </a:extLst>
            </p:cNvPr>
            <p:cNvSpPr/>
            <p:nvPr/>
          </p:nvSpPr>
          <p:spPr>
            <a:xfrm>
              <a:off x="5127021" y="3403742"/>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01BD9538-E211-F416-319D-D274CD8CB907}"/>
                </a:ext>
              </a:extLst>
            </p:cNvPr>
            <p:cNvSpPr/>
            <p:nvPr/>
          </p:nvSpPr>
          <p:spPr>
            <a:xfrm>
              <a:off x="5545173" y="3363137"/>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55C2D099-DE3A-5C76-1E2F-4D66BB8814CC}"/>
                </a:ext>
              </a:extLst>
            </p:cNvPr>
            <p:cNvSpPr/>
            <p:nvPr/>
          </p:nvSpPr>
          <p:spPr>
            <a:xfrm>
              <a:off x="5322201" y="3257614"/>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E2A1069A-17BD-B4D3-87FB-18F2D64EF1F4}"/>
                </a:ext>
              </a:extLst>
            </p:cNvPr>
            <p:cNvSpPr/>
            <p:nvPr/>
          </p:nvSpPr>
          <p:spPr>
            <a:xfrm>
              <a:off x="6791767" y="4534135"/>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a:extLst>
                <a:ext uri="{FF2B5EF4-FFF2-40B4-BE49-F238E27FC236}">
                  <a16:creationId xmlns:a16="http://schemas.microsoft.com/office/drawing/2014/main" id="{F05A9661-8436-053C-6E69-27451B344D31}"/>
                </a:ext>
              </a:extLst>
            </p:cNvPr>
            <p:cNvSpPr/>
            <p:nvPr/>
          </p:nvSpPr>
          <p:spPr>
            <a:xfrm>
              <a:off x="5531277" y="3576833"/>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a:extLst>
                <a:ext uri="{FF2B5EF4-FFF2-40B4-BE49-F238E27FC236}">
                  <a16:creationId xmlns:a16="http://schemas.microsoft.com/office/drawing/2014/main" id="{6876A519-4F37-4F21-DD6F-97EBC1A10F13}"/>
                </a:ext>
              </a:extLst>
            </p:cNvPr>
            <p:cNvSpPr/>
            <p:nvPr/>
          </p:nvSpPr>
          <p:spPr>
            <a:xfrm>
              <a:off x="6699331" y="4307716"/>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a:extLst>
                <a:ext uri="{FF2B5EF4-FFF2-40B4-BE49-F238E27FC236}">
                  <a16:creationId xmlns:a16="http://schemas.microsoft.com/office/drawing/2014/main" id="{8C5A457D-9BC4-713D-6062-43F21D995931}"/>
                </a:ext>
              </a:extLst>
            </p:cNvPr>
            <p:cNvSpPr/>
            <p:nvPr/>
          </p:nvSpPr>
          <p:spPr>
            <a:xfrm>
              <a:off x="6884202" y="4189309"/>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a:extLst>
                <a:ext uri="{FF2B5EF4-FFF2-40B4-BE49-F238E27FC236}">
                  <a16:creationId xmlns:a16="http://schemas.microsoft.com/office/drawing/2014/main" id="{6DAFBACA-3282-4016-6BEF-39110B6AED89}"/>
                </a:ext>
              </a:extLst>
            </p:cNvPr>
            <p:cNvSpPr/>
            <p:nvPr/>
          </p:nvSpPr>
          <p:spPr>
            <a:xfrm>
              <a:off x="5329149" y="3507726"/>
              <a:ext cx="216024" cy="216024"/>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a:extLst>
                <a:ext uri="{FF2B5EF4-FFF2-40B4-BE49-F238E27FC236}">
                  <a16:creationId xmlns:a16="http://schemas.microsoft.com/office/drawing/2014/main" id="{F5C596ED-5DFD-DE12-A8FF-DA5B2E430D58}"/>
                </a:ext>
              </a:extLst>
            </p:cNvPr>
            <p:cNvSpPr/>
            <p:nvPr/>
          </p:nvSpPr>
          <p:spPr>
            <a:xfrm>
              <a:off x="6981714" y="4396797"/>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37" name="Audio 36">
            <a:hlinkClick r:id="" action="ppaction://media"/>
            <a:extLst>
              <a:ext uri="{FF2B5EF4-FFF2-40B4-BE49-F238E27FC236}">
                <a16:creationId xmlns:a16="http://schemas.microsoft.com/office/drawing/2014/main" id="{C4CD1567-634E-AD43-E8A6-68A435B24E2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550403644"/>
      </p:ext>
    </p:extLst>
  </p:cSld>
  <p:clrMapOvr>
    <a:masterClrMapping/>
  </p:clrMapOvr>
  <mc:AlternateContent xmlns:mc="http://schemas.openxmlformats.org/markup-compatibility/2006">
    <mc:Choice xmlns:p14="http://schemas.microsoft.com/office/powerpoint/2010/main" Requires="p14">
      <p:transition spd="slow" p14:dur="2000" advTm="57206"/>
    </mc:Choice>
    <mc:Fallback>
      <p:transition spd="slow" advTm="57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6B0CF-CFE4-4F80-37E4-63EEE506F3C1}"/>
              </a:ext>
            </a:extLst>
          </p:cNvPr>
          <p:cNvSpPr>
            <a:spLocks noGrp="1"/>
          </p:cNvSpPr>
          <p:nvPr>
            <p:ph type="title"/>
          </p:nvPr>
        </p:nvSpPr>
        <p:spPr/>
        <p:txBody>
          <a:bodyPr/>
          <a:lstStyle/>
          <a:p>
            <a:r>
              <a:rPr lang="en-CA" dirty="0"/>
              <a:t>Grouping/Proximity</a:t>
            </a:r>
          </a:p>
        </p:txBody>
      </p:sp>
      <p:sp>
        <p:nvSpPr>
          <p:cNvPr id="4" name="Content Placeholder 3">
            <a:extLst>
              <a:ext uri="{FF2B5EF4-FFF2-40B4-BE49-F238E27FC236}">
                <a16:creationId xmlns:a16="http://schemas.microsoft.com/office/drawing/2014/main" id="{A0F64E83-6474-17C3-0DA5-2789906DB905}"/>
              </a:ext>
            </a:extLst>
          </p:cNvPr>
          <p:cNvSpPr>
            <a:spLocks noGrp="1"/>
          </p:cNvSpPr>
          <p:nvPr>
            <p:ph sz="half" idx="2"/>
          </p:nvPr>
        </p:nvSpPr>
        <p:spPr/>
        <p:txBody>
          <a:bodyPr/>
          <a:lstStyle/>
          <a:p>
            <a:endParaRPr lang="en-CA"/>
          </a:p>
        </p:txBody>
      </p:sp>
      <p:pic>
        <p:nvPicPr>
          <p:cNvPr id="36" name="Picture 35">
            <a:extLst>
              <a:ext uri="{FF2B5EF4-FFF2-40B4-BE49-F238E27FC236}">
                <a16:creationId xmlns:a16="http://schemas.microsoft.com/office/drawing/2014/main" id="{3471EEC7-FC4B-F256-B3D4-9A84D938C56B}"/>
              </a:ext>
            </a:extLst>
          </p:cNvPr>
          <p:cNvPicPr>
            <a:picLocks noChangeAspect="1"/>
          </p:cNvPicPr>
          <p:nvPr/>
        </p:nvPicPr>
        <p:blipFill>
          <a:blip r:embed="rId5"/>
          <a:stretch>
            <a:fillRect/>
          </a:stretch>
        </p:blipFill>
        <p:spPr>
          <a:xfrm>
            <a:off x="2786728" y="1351980"/>
            <a:ext cx="5361286" cy="3011040"/>
          </a:xfrm>
          <a:prstGeom prst="rect">
            <a:avLst/>
          </a:prstGeom>
        </p:spPr>
      </p:pic>
      <p:sp>
        <p:nvSpPr>
          <p:cNvPr id="5" name="TextBox 4">
            <a:extLst>
              <a:ext uri="{FF2B5EF4-FFF2-40B4-BE49-F238E27FC236}">
                <a16:creationId xmlns:a16="http://schemas.microsoft.com/office/drawing/2014/main" id="{2998D9FD-8463-AA31-FE10-C2C819D82544}"/>
              </a:ext>
            </a:extLst>
          </p:cNvPr>
          <p:cNvSpPr txBox="1"/>
          <p:nvPr/>
        </p:nvSpPr>
        <p:spPr>
          <a:xfrm>
            <a:off x="2786728" y="4633439"/>
            <a:ext cx="4657435" cy="646331"/>
          </a:xfrm>
          <a:prstGeom prst="rect">
            <a:avLst/>
          </a:prstGeom>
          <a:noFill/>
        </p:spPr>
        <p:txBody>
          <a:bodyPr wrap="square" rtlCol="0">
            <a:spAutoFit/>
          </a:bodyPr>
          <a:lstStyle/>
          <a:p>
            <a:r>
              <a:rPr lang="en-CA" sz="1200" b="0" i="0" dirty="0" err="1">
                <a:solidFill>
                  <a:srgbClr val="05103E"/>
                </a:solidFill>
                <a:effectLst/>
              </a:rPr>
              <a:t>Dsmenu</a:t>
            </a:r>
            <a:r>
              <a:rPr lang="en-CA" sz="1200" b="0" i="0" dirty="0">
                <a:solidFill>
                  <a:srgbClr val="05103E"/>
                </a:solidFill>
                <a:effectLst/>
              </a:rPr>
              <a:t>. “</a:t>
            </a:r>
            <a:r>
              <a:rPr lang="en-CA" sz="1200" b="0" i="0" dirty="0" err="1">
                <a:solidFill>
                  <a:srgbClr val="05103E"/>
                </a:solidFill>
                <a:effectLst/>
              </a:rPr>
              <a:t>DSmenu</a:t>
            </a:r>
            <a:r>
              <a:rPr lang="en-CA" sz="1200" b="0" i="0" dirty="0">
                <a:solidFill>
                  <a:srgbClr val="05103E"/>
                </a:solidFill>
                <a:effectLst/>
              </a:rPr>
              <a:t> - Digital Signage Menu Board.” </a:t>
            </a:r>
            <a:r>
              <a:rPr lang="en-CA" sz="1200" b="0" i="1" dirty="0">
                <a:solidFill>
                  <a:srgbClr val="05103E"/>
                </a:solidFill>
                <a:effectLst/>
              </a:rPr>
              <a:t>Copyright(C) </a:t>
            </a:r>
            <a:r>
              <a:rPr lang="en-CA" sz="1200" b="0" i="1" dirty="0" err="1">
                <a:solidFill>
                  <a:srgbClr val="05103E"/>
                </a:solidFill>
                <a:effectLst/>
              </a:rPr>
              <a:t>DSMenu</a:t>
            </a:r>
            <a:r>
              <a:rPr lang="en-CA" sz="1200" b="0" i="1" dirty="0">
                <a:solidFill>
                  <a:srgbClr val="05103E"/>
                </a:solidFill>
                <a:effectLst/>
              </a:rPr>
              <a:t> 2023. All Rights Reserved.</a:t>
            </a:r>
            <a:r>
              <a:rPr lang="en-CA" sz="1200" b="0" i="0" dirty="0">
                <a:solidFill>
                  <a:srgbClr val="05103E"/>
                </a:solidFill>
                <a:effectLst/>
              </a:rPr>
              <a:t>, www.dsmenu.com/menuboard/Burger-Menu-Board-Design/horizontal/12/1.</a:t>
            </a:r>
            <a:endParaRPr lang="en-CA" sz="1200" dirty="0"/>
          </a:p>
        </p:txBody>
      </p:sp>
      <p:pic>
        <p:nvPicPr>
          <p:cNvPr id="7" name="Audio 6">
            <a:hlinkClick r:id="" action="ppaction://media"/>
            <a:extLst>
              <a:ext uri="{FF2B5EF4-FFF2-40B4-BE49-F238E27FC236}">
                <a16:creationId xmlns:a16="http://schemas.microsoft.com/office/drawing/2014/main" id="{A753D809-74C1-967A-2ABE-E053BD2C5CC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538180863"/>
      </p:ext>
    </p:extLst>
  </p:cSld>
  <p:clrMapOvr>
    <a:masterClrMapping/>
  </p:clrMapOvr>
  <mc:AlternateContent xmlns:mc="http://schemas.openxmlformats.org/markup-compatibility/2006">
    <mc:Choice xmlns:p14="http://schemas.microsoft.com/office/powerpoint/2010/main" Requires="p14">
      <p:transition spd="slow" p14:dur="2000" advTm="24987"/>
    </mc:Choice>
    <mc:Fallback>
      <p:transition spd="slow" advTm="24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E6E06-15B6-DDDF-B1A6-05E7F742057B}"/>
              </a:ext>
            </a:extLst>
          </p:cNvPr>
          <p:cNvSpPr>
            <a:spLocks noGrp="1"/>
          </p:cNvSpPr>
          <p:nvPr>
            <p:ph type="title"/>
          </p:nvPr>
        </p:nvSpPr>
        <p:spPr/>
        <p:txBody>
          <a:bodyPr/>
          <a:lstStyle/>
          <a:p>
            <a:r>
              <a:rPr lang="en-CA" dirty="0"/>
              <a:t>Spacing</a:t>
            </a:r>
          </a:p>
        </p:txBody>
      </p:sp>
      <p:sp>
        <p:nvSpPr>
          <p:cNvPr id="3" name="Content Placeholder 2">
            <a:extLst>
              <a:ext uri="{FF2B5EF4-FFF2-40B4-BE49-F238E27FC236}">
                <a16:creationId xmlns:a16="http://schemas.microsoft.com/office/drawing/2014/main" id="{2C0BA4BD-A05F-BE49-322E-22135EE9AD1B}"/>
              </a:ext>
            </a:extLst>
          </p:cNvPr>
          <p:cNvSpPr>
            <a:spLocks noGrp="1"/>
          </p:cNvSpPr>
          <p:nvPr>
            <p:ph sz="half" idx="1"/>
          </p:nvPr>
        </p:nvSpPr>
        <p:spPr>
          <a:xfrm>
            <a:off x="548946" y="1248084"/>
            <a:ext cx="3834518" cy="3393546"/>
          </a:xfrm>
        </p:spPr>
        <p:txBody>
          <a:bodyPr/>
          <a:lstStyle/>
          <a:p>
            <a:pPr>
              <a:spcAft>
                <a:spcPts val="0"/>
              </a:spcAft>
            </a:pPr>
            <a:r>
              <a:rPr lang="en-CA" sz="1800" dirty="0">
                <a:latin typeface="+mn-lt"/>
              </a:rPr>
              <a:t>When you design do not let spacing around elements just “happen” – </a:t>
            </a:r>
            <a:br>
              <a:rPr lang="en-CA" sz="1800" dirty="0">
                <a:latin typeface="+mn-lt"/>
              </a:rPr>
            </a:br>
            <a:r>
              <a:rPr lang="en-CA" sz="1800" dirty="0">
                <a:latin typeface="+mn-lt"/>
              </a:rPr>
              <a:t>think about it! </a:t>
            </a:r>
            <a:br>
              <a:rPr lang="en-CA" sz="1800" dirty="0">
                <a:latin typeface="+mn-lt"/>
              </a:rPr>
            </a:br>
            <a:r>
              <a:rPr lang="en-CA" sz="1800" dirty="0">
                <a:latin typeface="+mn-lt"/>
              </a:rPr>
              <a:t> </a:t>
            </a:r>
            <a:br>
              <a:rPr lang="en-CA" sz="1800" dirty="0">
                <a:latin typeface="+mn-lt"/>
              </a:rPr>
            </a:br>
            <a:r>
              <a:rPr lang="en-CA" sz="1800" dirty="0">
                <a:latin typeface="+mn-lt"/>
              </a:rPr>
              <a:t>Equal Spacing – Gives a sense of stability, but often feel static and bland.</a:t>
            </a:r>
          </a:p>
          <a:p>
            <a:pPr>
              <a:spcAft>
                <a:spcPts val="0"/>
              </a:spcAft>
            </a:pPr>
            <a:br>
              <a:rPr lang="en-CA" sz="1800" dirty="0">
                <a:latin typeface="+mn-lt"/>
              </a:rPr>
            </a:br>
            <a:r>
              <a:rPr lang="en-CA" sz="1800" dirty="0">
                <a:latin typeface="+mn-lt"/>
              </a:rPr>
              <a:t>Unequal Spacing – variety in spacing adds interest and makes a composition feel dynamic. It draws the viewer in (which is the whole point!)</a:t>
            </a:r>
            <a:endParaRPr lang="en-CA" sz="1800" dirty="0"/>
          </a:p>
        </p:txBody>
      </p:sp>
      <p:pic>
        <p:nvPicPr>
          <p:cNvPr id="8" name="Picture 7" descr="a screenshot of the Puma website, puma.com">
            <a:extLst>
              <a:ext uri="{FF2B5EF4-FFF2-40B4-BE49-F238E27FC236}">
                <a16:creationId xmlns:a16="http://schemas.microsoft.com/office/drawing/2014/main" id="{65B3C3B8-0BA8-4365-2999-7973FF27ADF5}"/>
              </a:ext>
            </a:extLst>
          </p:cNvPr>
          <p:cNvPicPr>
            <a:picLocks noChangeAspect="1"/>
          </p:cNvPicPr>
          <p:nvPr/>
        </p:nvPicPr>
        <p:blipFill>
          <a:blip r:embed="rId5"/>
          <a:stretch>
            <a:fillRect/>
          </a:stretch>
        </p:blipFill>
        <p:spPr>
          <a:xfrm>
            <a:off x="4383464" y="1229709"/>
            <a:ext cx="5735891" cy="3188287"/>
          </a:xfrm>
          <a:prstGeom prst="rect">
            <a:avLst/>
          </a:prstGeom>
        </p:spPr>
      </p:pic>
      <p:sp>
        <p:nvSpPr>
          <p:cNvPr id="5" name="TextBox 4">
            <a:extLst>
              <a:ext uri="{FF2B5EF4-FFF2-40B4-BE49-F238E27FC236}">
                <a16:creationId xmlns:a16="http://schemas.microsoft.com/office/drawing/2014/main" id="{5F6D210C-1117-D735-F817-D7426774A87C}"/>
              </a:ext>
            </a:extLst>
          </p:cNvPr>
          <p:cNvSpPr txBox="1"/>
          <p:nvPr/>
        </p:nvSpPr>
        <p:spPr>
          <a:xfrm>
            <a:off x="4383464" y="4736497"/>
            <a:ext cx="5109328" cy="830997"/>
          </a:xfrm>
          <a:prstGeom prst="rect">
            <a:avLst/>
          </a:prstGeom>
          <a:noFill/>
        </p:spPr>
        <p:txBody>
          <a:bodyPr wrap="square" rtlCol="0">
            <a:spAutoFit/>
          </a:bodyPr>
          <a:lstStyle/>
          <a:p>
            <a:r>
              <a:rPr lang="en-CA" sz="1200" b="0" i="1" dirty="0">
                <a:solidFill>
                  <a:srgbClr val="05103E"/>
                </a:solidFill>
                <a:effectLst/>
              </a:rPr>
              <a:t>PUMA.com | Forever Faster.</a:t>
            </a:r>
            <a:r>
              <a:rPr lang="en-CA" sz="1200" b="0" i="0" dirty="0">
                <a:solidFill>
                  <a:srgbClr val="05103E"/>
                </a:solidFill>
                <a:effectLst/>
              </a:rPr>
              <a:t> ca.puma.com/ca/</a:t>
            </a:r>
            <a:r>
              <a:rPr lang="en-CA" sz="1200" b="0" i="0" dirty="0" err="1">
                <a:solidFill>
                  <a:srgbClr val="05103E"/>
                </a:solidFill>
                <a:effectLst/>
              </a:rPr>
              <a:t>en?gad_source</a:t>
            </a:r>
            <a:r>
              <a:rPr lang="en-CA" sz="1200" b="0" i="0" dirty="0">
                <a:solidFill>
                  <a:srgbClr val="05103E"/>
                </a:solidFill>
                <a:effectLst/>
              </a:rPr>
              <a:t>=1&amp;gclid=Cj0KCQjw2ou2BhCCARIsANAwM2EuDP83xODm_UwfMVeQRPPRhfSgrcP6CkJSrHorgH91HpqNEra85yIaAunAEALw_wcB.</a:t>
            </a:r>
            <a:endParaRPr lang="en-CA" sz="1200" dirty="0"/>
          </a:p>
        </p:txBody>
      </p:sp>
      <p:pic>
        <p:nvPicPr>
          <p:cNvPr id="11" name="Audio 10">
            <a:hlinkClick r:id="" action="ppaction://media"/>
            <a:extLst>
              <a:ext uri="{FF2B5EF4-FFF2-40B4-BE49-F238E27FC236}">
                <a16:creationId xmlns:a16="http://schemas.microsoft.com/office/drawing/2014/main" id="{4D544587-24A1-D7C5-208C-4CE140898D7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189517694"/>
      </p:ext>
    </p:extLst>
  </p:cSld>
  <p:clrMapOvr>
    <a:masterClrMapping/>
  </p:clrMapOvr>
  <mc:AlternateContent xmlns:mc="http://schemas.openxmlformats.org/markup-compatibility/2006">
    <mc:Choice xmlns:p14="http://schemas.microsoft.com/office/powerpoint/2010/main" Requires="p14">
      <p:transition spd="slow" p14:dur="2000" advTm="52224"/>
    </mc:Choice>
    <mc:Fallback>
      <p:transition spd="slow" advTm="52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85BF7-9060-7C59-1962-C84D4423A126}"/>
              </a:ext>
            </a:extLst>
          </p:cNvPr>
          <p:cNvSpPr>
            <a:spLocks noGrp="1"/>
          </p:cNvSpPr>
          <p:nvPr>
            <p:ph type="title"/>
          </p:nvPr>
        </p:nvSpPr>
        <p:spPr>
          <a:xfrm>
            <a:off x="548946" y="418317"/>
            <a:ext cx="9062107" cy="925438"/>
          </a:xfrm>
        </p:spPr>
        <p:txBody>
          <a:bodyPr/>
          <a:lstStyle/>
          <a:p>
            <a:r>
              <a:rPr lang="en-CA" dirty="0">
                <a:latin typeface="+mj-lt"/>
              </a:rPr>
              <a:t>Spacing –</a:t>
            </a:r>
            <a:br>
              <a:rPr lang="en-CA" dirty="0">
                <a:latin typeface="+mj-lt"/>
              </a:rPr>
            </a:br>
            <a:r>
              <a:rPr lang="en-CA" dirty="0">
                <a:latin typeface="+mj-lt"/>
              </a:rPr>
              <a:t>Unequal Spacing</a:t>
            </a:r>
          </a:p>
        </p:txBody>
      </p:sp>
      <p:pic>
        <p:nvPicPr>
          <p:cNvPr id="6" name="Picture 5">
            <a:extLst>
              <a:ext uri="{FF2B5EF4-FFF2-40B4-BE49-F238E27FC236}">
                <a16:creationId xmlns:a16="http://schemas.microsoft.com/office/drawing/2014/main" id="{FB7465B7-197A-E892-1A5F-B091C87E0E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5824" y="527570"/>
            <a:ext cx="4685229" cy="4659859"/>
          </a:xfrm>
          <a:prstGeom prst="rect">
            <a:avLst/>
          </a:prstGeom>
        </p:spPr>
      </p:pic>
      <p:cxnSp>
        <p:nvCxnSpPr>
          <p:cNvPr id="7" name="Straight Connector 6">
            <a:extLst>
              <a:ext uri="{FF2B5EF4-FFF2-40B4-BE49-F238E27FC236}">
                <a16:creationId xmlns:a16="http://schemas.microsoft.com/office/drawing/2014/main" id="{76641857-C971-BF38-210C-5514E788FC0E}"/>
              </a:ext>
            </a:extLst>
          </p:cNvPr>
          <p:cNvCxnSpPr>
            <a:cxnSpLocks/>
          </p:cNvCxnSpPr>
          <p:nvPr/>
        </p:nvCxnSpPr>
        <p:spPr>
          <a:xfrm>
            <a:off x="7486710" y="418318"/>
            <a:ext cx="0" cy="4878364"/>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4EFDE37-EEE3-1354-FB55-3738829252D6}"/>
              </a:ext>
            </a:extLst>
          </p:cNvPr>
          <p:cNvSpPr txBox="1"/>
          <p:nvPr/>
        </p:nvSpPr>
        <p:spPr>
          <a:xfrm>
            <a:off x="1342093" y="4393082"/>
            <a:ext cx="3442710" cy="461665"/>
          </a:xfrm>
          <a:prstGeom prst="rect">
            <a:avLst/>
          </a:prstGeom>
          <a:noFill/>
        </p:spPr>
        <p:txBody>
          <a:bodyPr wrap="square" rtlCol="0">
            <a:spAutoFit/>
          </a:bodyPr>
          <a:lstStyle/>
          <a:p>
            <a:r>
              <a:rPr lang="en-CA" sz="1200" dirty="0">
                <a:solidFill>
                  <a:schemeClr val="bg1"/>
                </a:solidFill>
              </a:rPr>
              <a:t>https://kristenwiederhold.wordpress.com/2017/09/20/nike-take-control-ad/</a:t>
            </a:r>
          </a:p>
        </p:txBody>
      </p:sp>
      <p:pic>
        <p:nvPicPr>
          <p:cNvPr id="17" name="Audio 16">
            <a:hlinkClick r:id="" action="ppaction://media"/>
            <a:extLst>
              <a:ext uri="{FF2B5EF4-FFF2-40B4-BE49-F238E27FC236}">
                <a16:creationId xmlns:a16="http://schemas.microsoft.com/office/drawing/2014/main" id="{A21FF355-95A2-1562-A4B3-CF0F9925CC3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502988857"/>
      </p:ext>
    </p:extLst>
  </p:cSld>
  <p:clrMapOvr>
    <a:masterClrMapping/>
  </p:clrMapOvr>
  <mc:AlternateContent xmlns:mc="http://schemas.openxmlformats.org/markup-compatibility/2006">
    <mc:Choice xmlns:p14="http://schemas.microsoft.com/office/powerpoint/2010/main" Requires="p14">
      <p:transition spd="slow" p14:dur="2000" advTm="72262"/>
    </mc:Choice>
    <mc:Fallback>
      <p:transition spd="slow" advTm="72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18C2-57E7-149E-5101-5EFAFD703913}"/>
              </a:ext>
            </a:extLst>
          </p:cNvPr>
          <p:cNvSpPr>
            <a:spLocks noGrp="1"/>
          </p:cNvSpPr>
          <p:nvPr>
            <p:ph type="title"/>
          </p:nvPr>
        </p:nvSpPr>
        <p:spPr>
          <a:xfrm>
            <a:off x="548947" y="411724"/>
            <a:ext cx="9062107" cy="925438"/>
          </a:xfrm>
        </p:spPr>
        <p:txBody>
          <a:bodyPr/>
          <a:lstStyle/>
          <a:p>
            <a:r>
              <a:rPr lang="en-CA" dirty="0"/>
              <a:t>Spacing – </a:t>
            </a:r>
            <a:br>
              <a:rPr lang="en-CA" dirty="0"/>
            </a:br>
            <a:r>
              <a:rPr lang="en-CA" dirty="0"/>
              <a:t>Rule of Thirds</a:t>
            </a:r>
          </a:p>
        </p:txBody>
      </p:sp>
      <p:sp>
        <p:nvSpPr>
          <p:cNvPr id="3" name="Content Placeholder 2">
            <a:extLst>
              <a:ext uri="{FF2B5EF4-FFF2-40B4-BE49-F238E27FC236}">
                <a16:creationId xmlns:a16="http://schemas.microsoft.com/office/drawing/2014/main" id="{9578007B-F79D-A13F-91CF-11AB40A40E03}"/>
              </a:ext>
            </a:extLst>
          </p:cNvPr>
          <p:cNvSpPr>
            <a:spLocks noGrp="1"/>
          </p:cNvSpPr>
          <p:nvPr>
            <p:ph sz="half" idx="1"/>
          </p:nvPr>
        </p:nvSpPr>
        <p:spPr>
          <a:xfrm>
            <a:off x="548947" y="1440797"/>
            <a:ext cx="2601584" cy="3393546"/>
          </a:xfrm>
        </p:spPr>
        <p:txBody>
          <a:bodyPr/>
          <a:lstStyle/>
          <a:p>
            <a:r>
              <a:rPr lang="en-CA" dirty="0"/>
              <a:t>Subject is positioned on a third grid of the picture</a:t>
            </a:r>
          </a:p>
        </p:txBody>
      </p:sp>
      <p:pic>
        <p:nvPicPr>
          <p:cNvPr id="6" name="Picture 5" descr="ad for Corona beer ">
            <a:extLst>
              <a:ext uri="{FF2B5EF4-FFF2-40B4-BE49-F238E27FC236}">
                <a16:creationId xmlns:a16="http://schemas.microsoft.com/office/drawing/2014/main" id="{3F7A0BEB-71F2-5941-27D5-15B0380A3C95}"/>
              </a:ext>
            </a:extLst>
          </p:cNvPr>
          <p:cNvPicPr>
            <a:picLocks noChangeAspect="1"/>
          </p:cNvPicPr>
          <p:nvPr/>
        </p:nvPicPr>
        <p:blipFill>
          <a:blip r:embed="rId5"/>
          <a:stretch>
            <a:fillRect/>
          </a:stretch>
        </p:blipFill>
        <p:spPr>
          <a:xfrm>
            <a:off x="3478696" y="530469"/>
            <a:ext cx="6460524" cy="4299850"/>
          </a:xfrm>
          <a:prstGeom prst="rect">
            <a:avLst/>
          </a:prstGeom>
        </p:spPr>
      </p:pic>
      <p:sp>
        <p:nvSpPr>
          <p:cNvPr id="7" name="TextBox 6">
            <a:extLst>
              <a:ext uri="{FF2B5EF4-FFF2-40B4-BE49-F238E27FC236}">
                <a16:creationId xmlns:a16="http://schemas.microsoft.com/office/drawing/2014/main" id="{B3899D05-7544-1957-8F1F-ADF6B2ACF133}"/>
              </a:ext>
            </a:extLst>
          </p:cNvPr>
          <p:cNvSpPr txBox="1"/>
          <p:nvPr/>
        </p:nvSpPr>
        <p:spPr>
          <a:xfrm>
            <a:off x="3478696" y="4949064"/>
            <a:ext cx="5828224" cy="461665"/>
          </a:xfrm>
          <a:prstGeom prst="rect">
            <a:avLst/>
          </a:prstGeom>
          <a:noFill/>
        </p:spPr>
        <p:txBody>
          <a:bodyPr wrap="square" rtlCol="0">
            <a:spAutoFit/>
          </a:bodyPr>
          <a:lstStyle/>
          <a:p>
            <a:r>
              <a:rPr lang="en-CA" sz="1200" b="0" i="0" dirty="0" err="1">
                <a:solidFill>
                  <a:srgbClr val="05103E"/>
                </a:solidFill>
                <a:effectLst/>
              </a:rPr>
              <a:t>Katai</a:t>
            </a:r>
            <a:r>
              <a:rPr lang="en-CA" sz="1200" b="0" i="0" dirty="0">
                <a:solidFill>
                  <a:srgbClr val="05103E"/>
                </a:solidFill>
                <a:effectLst/>
              </a:rPr>
              <a:t>, Robert. “A </a:t>
            </a:r>
            <a:r>
              <a:rPr lang="en-CA" sz="1200" b="0" i="0" dirty="0" err="1">
                <a:solidFill>
                  <a:srgbClr val="05103E"/>
                </a:solidFill>
                <a:effectLst/>
              </a:rPr>
              <a:t>Marketers’S</a:t>
            </a:r>
            <a:r>
              <a:rPr lang="en-CA" sz="1200" b="0" i="0" dirty="0">
                <a:solidFill>
                  <a:srgbClr val="05103E"/>
                </a:solidFill>
                <a:effectLst/>
              </a:rPr>
              <a:t> Guide to Composition in Visual Design.” </a:t>
            </a:r>
            <a:r>
              <a:rPr lang="en-CA" sz="1200" b="0" i="1" dirty="0">
                <a:solidFill>
                  <a:srgbClr val="05103E"/>
                </a:solidFill>
                <a:effectLst/>
              </a:rPr>
              <a:t>ROBERT KATAI</a:t>
            </a:r>
            <a:r>
              <a:rPr lang="en-CA" sz="1200" b="0" i="0" dirty="0">
                <a:solidFill>
                  <a:srgbClr val="05103E"/>
                </a:solidFill>
                <a:effectLst/>
              </a:rPr>
              <a:t>, 15 Mar. 2018, robertkatai.com/visual-design-composition.</a:t>
            </a:r>
            <a:endParaRPr lang="en-CA" sz="1200" dirty="0"/>
          </a:p>
        </p:txBody>
      </p:sp>
      <p:pic>
        <p:nvPicPr>
          <p:cNvPr id="12" name="Audio 11">
            <a:hlinkClick r:id="" action="ppaction://media"/>
            <a:extLst>
              <a:ext uri="{FF2B5EF4-FFF2-40B4-BE49-F238E27FC236}">
                <a16:creationId xmlns:a16="http://schemas.microsoft.com/office/drawing/2014/main" id="{11AF5661-C568-F482-53EF-082E676A995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545592106"/>
      </p:ext>
    </p:extLst>
  </p:cSld>
  <p:clrMapOvr>
    <a:masterClrMapping/>
  </p:clrMapOvr>
  <mc:AlternateContent xmlns:mc="http://schemas.openxmlformats.org/markup-compatibility/2006">
    <mc:Choice xmlns:p14="http://schemas.microsoft.com/office/powerpoint/2010/main" Requires="p14">
      <p:transition spd="slow" p14:dur="2000" advTm="41506"/>
    </mc:Choice>
    <mc:Fallback>
      <p:transition spd="slow" advTm="41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D859A-1E02-0870-9B55-3FF40EC61BE7}"/>
              </a:ext>
            </a:extLst>
          </p:cNvPr>
          <p:cNvSpPr>
            <a:spLocks noGrp="1"/>
          </p:cNvSpPr>
          <p:nvPr>
            <p:ph type="title"/>
          </p:nvPr>
        </p:nvSpPr>
        <p:spPr/>
        <p:txBody>
          <a:bodyPr/>
          <a:lstStyle/>
          <a:p>
            <a:r>
              <a:rPr lang="en-US" sz="3200" dirty="0">
                <a:latin typeface="Tahoma" pitchFamily="34" charset="0"/>
              </a:rPr>
              <a:t>Alignment</a:t>
            </a:r>
            <a:endParaRPr lang="en-CA" dirty="0"/>
          </a:p>
        </p:txBody>
      </p:sp>
      <p:sp>
        <p:nvSpPr>
          <p:cNvPr id="3" name="Content Placeholder 2">
            <a:extLst>
              <a:ext uri="{FF2B5EF4-FFF2-40B4-BE49-F238E27FC236}">
                <a16:creationId xmlns:a16="http://schemas.microsoft.com/office/drawing/2014/main" id="{50C40F71-11C5-D195-CBB7-461F9A2D5BD6}"/>
              </a:ext>
            </a:extLst>
          </p:cNvPr>
          <p:cNvSpPr>
            <a:spLocks noGrp="1"/>
          </p:cNvSpPr>
          <p:nvPr>
            <p:ph sz="half" idx="1"/>
          </p:nvPr>
        </p:nvSpPr>
        <p:spPr/>
        <p:txBody>
          <a:bodyPr/>
          <a:lstStyle/>
          <a:p>
            <a:pPr marL="342900" indent="-342900">
              <a:spcAft>
                <a:spcPts val="0"/>
              </a:spcAft>
              <a:buFont typeface="Arial" panose="020B0604020202020204" pitchFamily="34" charset="0"/>
              <a:buChar char="•"/>
            </a:pPr>
            <a:r>
              <a:rPr lang="en-CA" sz="2200" dirty="0">
                <a:latin typeface="+mn-lt"/>
              </a:rPr>
              <a:t>Alignment creates relationships between elements. It can be used to create a sense of unity in a design</a:t>
            </a:r>
          </a:p>
          <a:p>
            <a:pPr marL="342900" indent="-342900">
              <a:spcAft>
                <a:spcPts val="0"/>
              </a:spcAft>
              <a:buFont typeface="Arial" panose="020B0604020202020204" pitchFamily="34" charset="0"/>
              <a:buChar char="•"/>
            </a:pPr>
            <a:r>
              <a:rPr lang="en-CA" sz="2200" dirty="0">
                <a:latin typeface="+mn-lt"/>
              </a:rPr>
              <a:t>just like proximity alignment can signal elements “go together”</a:t>
            </a:r>
          </a:p>
          <a:p>
            <a:pPr marL="342900" indent="-342900">
              <a:spcAft>
                <a:spcPts val="0"/>
              </a:spcAft>
              <a:buFont typeface="Arial" panose="020B0604020202020204" pitchFamily="34" charset="0"/>
              <a:buChar char="•"/>
            </a:pPr>
            <a:r>
              <a:rPr lang="en-CA" sz="2200" dirty="0">
                <a:latin typeface="+mn-lt"/>
              </a:rPr>
              <a:t>often designers use a grid system to strengthen alignment but not always!</a:t>
            </a:r>
            <a:endParaRPr lang="en-CA" sz="2200" dirty="0"/>
          </a:p>
        </p:txBody>
      </p:sp>
      <p:pic>
        <p:nvPicPr>
          <p:cNvPr id="5" name="Picture 4" descr="an Nike print ad ">
            <a:extLst>
              <a:ext uri="{FF2B5EF4-FFF2-40B4-BE49-F238E27FC236}">
                <a16:creationId xmlns:a16="http://schemas.microsoft.com/office/drawing/2014/main" id="{26260E85-BC5C-DEBB-9F71-9CE80E8D3C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9715" y="1248084"/>
            <a:ext cx="4329635" cy="3247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B7FCF96B-898B-8EBB-FE60-96D06EB9DE5D}"/>
              </a:ext>
            </a:extLst>
          </p:cNvPr>
          <p:cNvSpPr txBox="1"/>
          <p:nvPr/>
        </p:nvSpPr>
        <p:spPr>
          <a:xfrm>
            <a:off x="5579715" y="690929"/>
            <a:ext cx="3951223" cy="307777"/>
          </a:xfrm>
          <a:prstGeom prst="rect">
            <a:avLst/>
          </a:prstGeom>
          <a:noFill/>
        </p:spPr>
        <p:txBody>
          <a:bodyPr wrap="square">
            <a:spAutoFit/>
          </a:bodyPr>
          <a:lstStyle/>
          <a:p>
            <a:r>
              <a:rPr lang="en-CA" sz="1400" dirty="0">
                <a:solidFill>
                  <a:schemeClr val="bg1"/>
                </a:solidFill>
              </a:rPr>
              <a:t>An example of vertical alignment </a:t>
            </a:r>
          </a:p>
        </p:txBody>
      </p:sp>
      <p:sp>
        <p:nvSpPr>
          <p:cNvPr id="7" name="TextBox 6">
            <a:extLst>
              <a:ext uri="{FF2B5EF4-FFF2-40B4-BE49-F238E27FC236}">
                <a16:creationId xmlns:a16="http://schemas.microsoft.com/office/drawing/2014/main" id="{6715949A-B1BB-67B1-1469-A2DF90484CA3}"/>
              </a:ext>
            </a:extLst>
          </p:cNvPr>
          <p:cNvSpPr txBox="1"/>
          <p:nvPr/>
        </p:nvSpPr>
        <p:spPr>
          <a:xfrm>
            <a:off x="5579716" y="4949064"/>
            <a:ext cx="3951223" cy="461665"/>
          </a:xfrm>
          <a:prstGeom prst="rect">
            <a:avLst/>
          </a:prstGeom>
          <a:noFill/>
        </p:spPr>
        <p:txBody>
          <a:bodyPr wrap="square">
            <a:spAutoFit/>
          </a:bodyPr>
          <a:lstStyle/>
          <a:p>
            <a:r>
              <a:rPr lang="en-CA" sz="1200" dirty="0">
                <a:solidFill>
                  <a:schemeClr val="bg1"/>
                </a:solidFill>
              </a:rPr>
              <a:t>https://www.businessinsider.com/25-nike-ads-that-shaped-the-brands-history-2013-8</a:t>
            </a:r>
          </a:p>
        </p:txBody>
      </p:sp>
      <p:pic>
        <p:nvPicPr>
          <p:cNvPr id="17" name="Audio 16">
            <a:hlinkClick r:id="" action="ppaction://media"/>
            <a:extLst>
              <a:ext uri="{FF2B5EF4-FFF2-40B4-BE49-F238E27FC236}">
                <a16:creationId xmlns:a16="http://schemas.microsoft.com/office/drawing/2014/main" id="{D7574678-9D73-440F-4111-C3C20FE26B8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373154316"/>
      </p:ext>
    </p:extLst>
  </p:cSld>
  <p:clrMapOvr>
    <a:masterClrMapping/>
  </p:clrMapOvr>
  <mc:AlternateContent xmlns:mc="http://schemas.openxmlformats.org/markup-compatibility/2006">
    <mc:Choice xmlns:p14="http://schemas.microsoft.com/office/powerpoint/2010/main" Requires="p14">
      <p:transition spd="slow" p14:dur="2000" advTm="54744"/>
    </mc:Choice>
    <mc:Fallback>
      <p:transition spd="slow" advTm="54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website displaying shoe profiles and a blog post">
            <a:extLst>
              <a:ext uri="{FF2B5EF4-FFF2-40B4-BE49-F238E27FC236}">
                <a16:creationId xmlns:a16="http://schemas.microsoft.com/office/drawing/2014/main" id="{BACA6A7E-A7C3-6272-9CAD-9192E4ECBAE7}"/>
              </a:ext>
            </a:extLst>
          </p:cNvPr>
          <p:cNvPicPr>
            <a:picLocks noChangeAspect="1"/>
          </p:cNvPicPr>
          <p:nvPr/>
        </p:nvPicPr>
        <p:blipFill>
          <a:blip r:embed="rId5"/>
          <a:stretch>
            <a:fillRect/>
          </a:stretch>
        </p:blipFill>
        <p:spPr>
          <a:xfrm>
            <a:off x="1079768" y="372253"/>
            <a:ext cx="7464705" cy="4004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Straight Connector 5">
            <a:extLst>
              <a:ext uri="{FF2B5EF4-FFF2-40B4-BE49-F238E27FC236}">
                <a16:creationId xmlns:a16="http://schemas.microsoft.com/office/drawing/2014/main" id="{58EF1A8D-6182-27B9-6911-8E36F296FE04}"/>
              </a:ext>
            </a:extLst>
          </p:cNvPr>
          <p:cNvCxnSpPr>
            <a:cxnSpLocks/>
          </p:cNvCxnSpPr>
          <p:nvPr/>
        </p:nvCxnSpPr>
        <p:spPr>
          <a:xfrm flipH="1">
            <a:off x="1392838" y="487198"/>
            <a:ext cx="1" cy="403549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9BF2E0-A44B-DCF3-049A-EBB80A8480E3}"/>
              </a:ext>
            </a:extLst>
          </p:cNvPr>
          <p:cNvCxnSpPr>
            <a:cxnSpLocks/>
          </p:cNvCxnSpPr>
          <p:nvPr/>
        </p:nvCxnSpPr>
        <p:spPr>
          <a:xfrm flipV="1">
            <a:off x="601086" y="2604048"/>
            <a:ext cx="8422071" cy="2"/>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856B478-A1E3-7D08-3B1C-4AB06BAD12BC}"/>
              </a:ext>
            </a:extLst>
          </p:cNvPr>
          <p:cNvSpPr txBox="1"/>
          <p:nvPr/>
        </p:nvSpPr>
        <p:spPr>
          <a:xfrm>
            <a:off x="2914336" y="4739889"/>
            <a:ext cx="4692694" cy="523220"/>
          </a:xfrm>
          <a:prstGeom prst="rect">
            <a:avLst/>
          </a:prstGeom>
          <a:noFill/>
        </p:spPr>
        <p:txBody>
          <a:bodyPr wrap="square">
            <a:spAutoFit/>
          </a:bodyPr>
          <a:lstStyle/>
          <a:p>
            <a:r>
              <a:rPr lang="en-CA" sz="1400" dirty="0">
                <a:solidFill>
                  <a:schemeClr val="bg1"/>
                </a:solidFill>
              </a:rPr>
              <a:t>An example of vertical and horizontal alignment. This also </a:t>
            </a:r>
            <a:r>
              <a:rPr lang="en-CA" sz="1400" dirty="0" err="1">
                <a:solidFill>
                  <a:schemeClr val="bg1"/>
                </a:solidFill>
              </a:rPr>
              <a:t>also</a:t>
            </a:r>
            <a:r>
              <a:rPr lang="en-CA" sz="1400" dirty="0">
                <a:solidFill>
                  <a:schemeClr val="bg1"/>
                </a:solidFill>
              </a:rPr>
              <a:t> uses equal spacing to group like elements</a:t>
            </a:r>
          </a:p>
        </p:txBody>
      </p:sp>
      <p:pic>
        <p:nvPicPr>
          <p:cNvPr id="12" name="Audio 11">
            <a:hlinkClick r:id="" action="ppaction://media"/>
            <a:extLst>
              <a:ext uri="{FF2B5EF4-FFF2-40B4-BE49-F238E27FC236}">
                <a16:creationId xmlns:a16="http://schemas.microsoft.com/office/drawing/2014/main" id="{139E1FDD-CAD9-A67B-5439-87156D69C2F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72540127"/>
      </p:ext>
    </p:extLst>
  </p:cSld>
  <p:clrMapOvr>
    <a:masterClrMapping/>
  </p:clrMapOvr>
  <mc:AlternateContent xmlns:mc="http://schemas.openxmlformats.org/markup-compatibility/2006">
    <mc:Choice xmlns:p14="http://schemas.microsoft.com/office/powerpoint/2010/main" Requires="p14">
      <p:transition spd="slow" p14:dur="2000" advTm="47349"/>
    </mc:Choice>
    <mc:Fallback>
      <p:transition spd="slow" advTm="47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00631-9F84-72A3-721C-ACC6305EEDDD}"/>
              </a:ext>
            </a:extLst>
          </p:cNvPr>
          <p:cNvSpPr>
            <a:spLocks noGrp="1"/>
          </p:cNvSpPr>
          <p:nvPr>
            <p:ph type="title"/>
          </p:nvPr>
        </p:nvSpPr>
        <p:spPr/>
        <p:txBody>
          <a:bodyPr/>
          <a:lstStyle/>
          <a:p>
            <a:r>
              <a:rPr lang="en-CA" dirty="0">
                <a:latin typeface="+mj-lt"/>
              </a:rPr>
              <a:t>Harmony</a:t>
            </a:r>
          </a:p>
        </p:txBody>
      </p:sp>
      <p:sp>
        <p:nvSpPr>
          <p:cNvPr id="3" name="Content Placeholder 2">
            <a:extLst>
              <a:ext uri="{FF2B5EF4-FFF2-40B4-BE49-F238E27FC236}">
                <a16:creationId xmlns:a16="http://schemas.microsoft.com/office/drawing/2014/main" id="{8DC05340-D946-91A9-5325-4B7ECDE3C579}"/>
              </a:ext>
            </a:extLst>
          </p:cNvPr>
          <p:cNvSpPr>
            <a:spLocks noGrp="1"/>
          </p:cNvSpPr>
          <p:nvPr>
            <p:ph sz="half" idx="1"/>
          </p:nvPr>
        </p:nvSpPr>
        <p:spPr/>
        <p:txBody>
          <a:bodyPr/>
          <a:lstStyle/>
          <a:p>
            <a:r>
              <a:rPr lang="en-CA" sz="2800" dirty="0">
                <a:latin typeface="+mn-lt"/>
              </a:rPr>
              <a:t>Visually harmony creates agreement between elements. You can create harmony through repetition of elements like shapes, colour, patterns</a:t>
            </a:r>
            <a:endParaRPr lang="en-CA" dirty="0"/>
          </a:p>
        </p:txBody>
      </p:sp>
      <p:pic>
        <p:nvPicPr>
          <p:cNvPr id="5" name="Picture 4" descr="an ad for soft ice  cream with a repeating pattern in the background">
            <a:extLst>
              <a:ext uri="{FF2B5EF4-FFF2-40B4-BE49-F238E27FC236}">
                <a16:creationId xmlns:a16="http://schemas.microsoft.com/office/drawing/2014/main" id="{C92447A5-B303-2CE2-120A-A59A6C4B5D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81903" y="1002744"/>
            <a:ext cx="4851363" cy="3638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Audio 10">
            <a:hlinkClick r:id="" action="ppaction://media"/>
            <a:extLst>
              <a:ext uri="{FF2B5EF4-FFF2-40B4-BE49-F238E27FC236}">
                <a16:creationId xmlns:a16="http://schemas.microsoft.com/office/drawing/2014/main" id="{98FF20C3-C7E7-70E4-AC67-4210192EB2A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383949842"/>
      </p:ext>
    </p:extLst>
  </p:cSld>
  <p:clrMapOvr>
    <a:masterClrMapping/>
  </p:clrMapOvr>
  <mc:AlternateContent xmlns:mc="http://schemas.openxmlformats.org/markup-compatibility/2006">
    <mc:Choice xmlns:p14="http://schemas.microsoft.com/office/powerpoint/2010/main" Requires="p14">
      <p:transition spd="slow" p14:dur="2000" advTm="41094"/>
    </mc:Choice>
    <mc:Fallback>
      <p:transition spd="slow" advTm="41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6D99AAF-5B0A-56E4-B50F-3C87E950CB83}"/>
              </a:ext>
            </a:extLst>
          </p:cNvPr>
          <p:cNvSpPr>
            <a:spLocks noGrp="1"/>
          </p:cNvSpPr>
          <p:nvPr>
            <p:ph sz="half" idx="2"/>
          </p:nvPr>
        </p:nvSpPr>
        <p:spPr>
          <a:xfrm>
            <a:off x="339798" y="628842"/>
            <a:ext cx="4432958" cy="275831"/>
          </a:xfrm>
        </p:spPr>
        <p:txBody>
          <a:bodyPr/>
          <a:lstStyle/>
          <a:p>
            <a:r>
              <a:rPr lang="en-CA" sz="1400" dirty="0">
                <a:latin typeface="+mn-lt"/>
              </a:rPr>
              <a:t>Harmony by repetition and repeating shapes (background)</a:t>
            </a:r>
          </a:p>
        </p:txBody>
      </p:sp>
      <p:pic>
        <p:nvPicPr>
          <p:cNvPr id="6" name="Picture 5">
            <a:extLst>
              <a:ext uri="{FF2B5EF4-FFF2-40B4-BE49-F238E27FC236}">
                <a16:creationId xmlns:a16="http://schemas.microsoft.com/office/drawing/2014/main" id="{4DE6A084-1E2B-0D59-F821-79B8DD28C884}"/>
              </a:ext>
            </a:extLst>
          </p:cNvPr>
          <p:cNvPicPr>
            <a:picLocks noChangeAspect="1"/>
          </p:cNvPicPr>
          <p:nvPr/>
        </p:nvPicPr>
        <p:blipFill>
          <a:blip r:embed="rId5"/>
          <a:stretch>
            <a:fillRect/>
          </a:stretch>
        </p:blipFill>
        <p:spPr>
          <a:xfrm>
            <a:off x="339798" y="943000"/>
            <a:ext cx="5029196" cy="2780565"/>
          </a:xfrm>
          <a:prstGeom prst="rect">
            <a:avLst/>
          </a:prstGeom>
        </p:spPr>
      </p:pic>
      <p:sp>
        <p:nvSpPr>
          <p:cNvPr id="8" name="TextBox 7">
            <a:extLst>
              <a:ext uri="{FF2B5EF4-FFF2-40B4-BE49-F238E27FC236}">
                <a16:creationId xmlns:a16="http://schemas.microsoft.com/office/drawing/2014/main" id="{2A23C887-18B4-8AA1-07A9-19AFE7F2FE96}"/>
              </a:ext>
            </a:extLst>
          </p:cNvPr>
          <p:cNvSpPr txBox="1"/>
          <p:nvPr/>
        </p:nvSpPr>
        <p:spPr>
          <a:xfrm>
            <a:off x="202184" y="3998556"/>
            <a:ext cx="4077986" cy="646331"/>
          </a:xfrm>
          <a:prstGeom prst="rect">
            <a:avLst/>
          </a:prstGeom>
          <a:noFill/>
        </p:spPr>
        <p:txBody>
          <a:bodyPr wrap="square">
            <a:spAutoFit/>
          </a:bodyPr>
          <a:lstStyle/>
          <a:p>
            <a:r>
              <a:rPr lang="en-CA" sz="1200" b="0" i="0" dirty="0">
                <a:solidFill>
                  <a:srgbClr val="05103E"/>
                </a:solidFill>
                <a:effectLst/>
              </a:rPr>
              <a:t>in the wander years. “Dr Martens Collection | How to Style Docs.” </a:t>
            </a:r>
            <a:r>
              <a:rPr lang="en-CA" sz="1200" b="0" i="1" dirty="0">
                <a:solidFill>
                  <a:srgbClr val="05103E"/>
                </a:solidFill>
                <a:effectLst/>
              </a:rPr>
              <a:t>YouTube</a:t>
            </a:r>
            <a:r>
              <a:rPr lang="en-CA" sz="1200" b="0" i="0" dirty="0">
                <a:solidFill>
                  <a:srgbClr val="05103E"/>
                </a:solidFill>
                <a:effectLst/>
              </a:rPr>
              <a:t>, 24 Mar. 2019, www.youtube.com/watch?v=e79js7lAy00.</a:t>
            </a:r>
            <a:endParaRPr lang="en-CA" sz="1200" dirty="0"/>
          </a:p>
        </p:txBody>
      </p:sp>
      <p:pic>
        <p:nvPicPr>
          <p:cNvPr id="10" name="Picture 9">
            <a:extLst>
              <a:ext uri="{FF2B5EF4-FFF2-40B4-BE49-F238E27FC236}">
                <a16:creationId xmlns:a16="http://schemas.microsoft.com/office/drawing/2014/main" id="{A0108F3D-E9CA-C5F6-DD17-A00596BF4F1A}"/>
              </a:ext>
            </a:extLst>
          </p:cNvPr>
          <p:cNvPicPr>
            <a:picLocks noChangeAspect="1"/>
          </p:cNvPicPr>
          <p:nvPr/>
        </p:nvPicPr>
        <p:blipFill>
          <a:blip r:embed="rId6"/>
          <a:stretch>
            <a:fillRect/>
          </a:stretch>
        </p:blipFill>
        <p:spPr>
          <a:xfrm>
            <a:off x="4280170" y="2609061"/>
            <a:ext cx="6128512" cy="2827141"/>
          </a:xfrm>
          <a:prstGeom prst="rect">
            <a:avLst/>
          </a:prstGeom>
        </p:spPr>
      </p:pic>
      <p:sp>
        <p:nvSpPr>
          <p:cNvPr id="11" name="Content Placeholder 3">
            <a:extLst>
              <a:ext uri="{FF2B5EF4-FFF2-40B4-BE49-F238E27FC236}">
                <a16:creationId xmlns:a16="http://schemas.microsoft.com/office/drawing/2014/main" id="{A7C8EBA6-1F83-B033-18F8-7A2F14604D5B}"/>
              </a:ext>
            </a:extLst>
          </p:cNvPr>
          <p:cNvSpPr txBox="1">
            <a:spLocks/>
          </p:cNvSpPr>
          <p:nvPr/>
        </p:nvSpPr>
        <p:spPr>
          <a:xfrm>
            <a:off x="5505400" y="2195366"/>
            <a:ext cx="4432958" cy="275831"/>
          </a:xfrm>
          <a:prstGeom prst="rect">
            <a:avLst/>
          </a:prstGeom>
        </p:spPr>
        <p:txBody>
          <a:bodyPr vert="horz" lIns="91440" tIns="45720" rIns="91440" bIns="45720" rtlCol="0">
            <a:noAutofit/>
          </a:bodyPr>
          <a:lstStyle>
            <a:lvl1pPr marL="0" indent="0" algn="l" defTabSz="761985" rtl="0" eaLnBrk="1" latinLnBrk="0" hangingPunct="1">
              <a:lnSpc>
                <a:spcPct val="100000"/>
              </a:lnSpc>
              <a:spcBef>
                <a:spcPts val="600"/>
              </a:spcBef>
              <a:spcAft>
                <a:spcPts val="1200"/>
              </a:spcAft>
              <a:buFont typeface="Arial" panose="020B0604020202020204" pitchFamily="34" charset="0"/>
              <a:buNone/>
              <a:defRPr sz="2800" kern="1200" baseline="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400" b="1" dirty="0">
                <a:latin typeface="+mn-lt"/>
              </a:rPr>
              <a:t>Harmony by repetition of colour and shape</a:t>
            </a:r>
          </a:p>
        </p:txBody>
      </p:sp>
      <p:sp>
        <p:nvSpPr>
          <p:cNvPr id="12" name="Content Placeholder 3">
            <a:extLst>
              <a:ext uri="{FF2B5EF4-FFF2-40B4-BE49-F238E27FC236}">
                <a16:creationId xmlns:a16="http://schemas.microsoft.com/office/drawing/2014/main" id="{6B13D8DD-EC5D-F682-5BD8-ECF51A8442A6}"/>
              </a:ext>
            </a:extLst>
          </p:cNvPr>
          <p:cNvSpPr txBox="1">
            <a:spLocks/>
          </p:cNvSpPr>
          <p:nvPr/>
        </p:nvSpPr>
        <p:spPr>
          <a:xfrm>
            <a:off x="4280171" y="5399856"/>
            <a:ext cx="6128511" cy="199530"/>
          </a:xfrm>
          <a:prstGeom prst="rect">
            <a:avLst/>
          </a:prstGeom>
        </p:spPr>
        <p:txBody>
          <a:bodyPr vert="horz" lIns="91440" tIns="45720" rIns="91440" bIns="45720" rtlCol="0">
            <a:noAutofit/>
          </a:bodyPr>
          <a:lstStyle>
            <a:lvl1pPr marL="0" indent="0" algn="l" defTabSz="761985" rtl="0" eaLnBrk="1" latinLnBrk="0" hangingPunct="1">
              <a:lnSpc>
                <a:spcPct val="100000"/>
              </a:lnSpc>
              <a:spcBef>
                <a:spcPts val="600"/>
              </a:spcBef>
              <a:spcAft>
                <a:spcPts val="1200"/>
              </a:spcAft>
              <a:buFont typeface="Arial" panose="020B0604020202020204" pitchFamily="34" charset="0"/>
              <a:buNone/>
              <a:defRPr sz="2800" kern="1200" baseline="0">
                <a:solidFill>
                  <a:srgbClr val="646469"/>
                </a:solidFill>
                <a:latin typeface="Gotham Medium" pitchFamily="2" charset="0"/>
                <a:ea typeface="+mn-ea"/>
                <a:cs typeface="Gotham Medium" pitchFamily="2" charset="0"/>
              </a:defRPr>
            </a:lvl1pPr>
            <a:lvl2pPr marL="554389"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400" kern="1200">
                <a:solidFill>
                  <a:srgbClr val="646469"/>
                </a:solidFill>
                <a:latin typeface="Gotham Medium" pitchFamily="2" charset="0"/>
                <a:ea typeface="+mn-ea"/>
                <a:cs typeface="Gotham Medium" pitchFamily="2" charset="0"/>
              </a:defRPr>
            </a:lvl2pPr>
            <a:lvl3pPr marL="1025380" indent="-34290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2000" kern="1200">
                <a:solidFill>
                  <a:srgbClr val="646469"/>
                </a:solidFill>
                <a:latin typeface="Gotham Medium" pitchFamily="2" charset="0"/>
                <a:ea typeface="+mn-ea"/>
                <a:cs typeface="Gotham Medium" pitchFamily="2" charset="0"/>
              </a:defRPr>
            </a:lvl3pPr>
            <a:lvl4pPr marL="1385223"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800" kern="1200">
                <a:solidFill>
                  <a:srgbClr val="646469"/>
                </a:solidFill>
                <a:latin typeface="Gotham Medium" pitchFamily="2" charset="0"/>
                <a:ea typeface="+mn-ea"/>
                <a:cs typeface="Gotham Medium" pitchFamily="2" charset="0"/>
              </a:defRPr>
            </a:lvl4pPr>
            <a:lvl5pPr marL="1809720" indent="-285750" algn="l" defTabSz="761985" rtl="0" eaLnBrk="1" latinLnBrk="0" hangingPunct="1">
              <a:lnSpc>
                <a:spcPct val="100000"/>
              </a:lnSpc>
              <a:spcBef>
                <a:spcPts val="417"/>
              </a:spcBef>
              <a:spcAft>
                <a:spcPts val="1200"/>
              </a:spcAft>
              <a:buClr>
                <a:srgbClr val="E2231A"/>
              </a:buClr>
              <a:buSzPct val="125000"/>
              <a:buFont typeface="Arial" panose="020B0604020202020204" pitchFamily="34" charset="0"/>
              <a:buChar char="•"/>
              <a:defRPr sz="1600" kern="1200">
                <a:solidFill>
                  <a:srgbClr val="646469"/>
                </a:solidFill>
                <a:latin typeface="Gotham Medium" pitchFamily="2" charset="0"/>
                <a:ea typeface="+mn-ea"/>
                <a:cs typeface="Gotham Medium" pitchFamily="2" charset="0"/>
              </a:defRPr>
            </a:lvl5pPr>
            <a:lvl6pPr marL="2095458"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51"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443"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435" indent="-190496" algn="l" defTabSz="761985"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r>
              <a:rPr lang="en-CA" sz="1200" dirty="0">
                <a:latin typeface="+mn-lt"/>
              </a:rPr>
              <a:t>https://medium.com/sviiter-blog/famous-logos-part-vii-chupa-chups-c7051288136b</a:t>
            </a:r>
          </a:p>
        </p:txBody>
      </p:sp>
      <p:pic>
        <p:nvPicPr>
          <p:cNvPr id="14" name="Audio 13">
            <a:hlinkClick r:id="" action="ppaction://media"/>
            <a:extLst>
              <a:ext uri="{FF2B5EF4-FFF2-40B4-BE49-F238E27FC236}">
                <a16:creationId xmlns:a16="http://schemas.microsoft.com/office/drawing/2014/main" id="{306CB6F5-162D-09BD-DF31-199DAD6CB7A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1815622760"/>
      </p:ext>
    </p:extLst>
  </p:cSld>
  <p:clrMapOvr>
    <a:masterClrMapping/>
  </p:clrMapOvr>
  <mc:AlternateContent xmlns:mc="http://schemas.openxmlformats.org/markup-compatibility/2006">
    <mc:Choice xmlns:p14="http://schemas.microsoft.com/office/powerpoint/2010/main" Requires="p14">
      <p:transition spd="slow" p14:dur="2000" advTm="47689"/>
    </mc:Choice>
    <mc:Fallback>
      <p:transition spd="slow" advTm="47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8FEC0-7D6E-9E65-63B9-CC4240AC5CEE}"/>
              </a:ext>
            </a:extLst>
          </p:cNvPr>
          <p:cNvSpPr>
            <a:spLocks noGrp="1"/>
          </p:cNvSpPr>
          <p:nvPr>
            <p:ph type="title"/>
          </p:nvPr>
        </p:nvSpPr>
        <p:spPr>
          <a:xfrm>
            <a:off x="716614" y="346075"/>
            <a:ext cx="9062107" cy="925438"/>
          </a:xfrm>
        </p:spPr>
        <p:txBody>
          <a:bodyPr/>
          <a:lstStyle/>
          <a:p>
            <a:r>
              <a:rPr lang="en-CA" dirty="0"/>
              <a:t>Putting it all Together</a:t>
            </a:r>
          </a:p>
        </p:txBody>
      </p:sp>
      <p:sp>
        <p:nvSpPr>
          <p:cNvPr id="29" name="Rectangle 28">
            <a:extLst>
              <a:ext uri="{FF2B5EF4-FFF2-40B4-BE49-F238E27FC236}">
                <a16:creationId xmlns:a16="http://schemas.microsoft.com/office/drawing/2014/main" id="{01B4F0C8-1B89-863E-481E-0726F820F41D}"/>
              </a:ext>
            </a:extLst>
          </p:cNvPr>
          <p:cNvSpPr/>
          <p:nvPr/>
        </p:nvSpPr>
        <p:spPr>
          <a:xfrm>
            <a:off x="-1" y="4874813"/>
            <a:ext cx="2585689" cy="8401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9BF972F7-70F3-6F81-5115-816168D8E3B1}"/>
              </a:ext>
            </a:extLst>
          </p:cNvPr>
          <p:cNvSpPr txBox="1"/>
          <p:nvPr/>
        </p:nvSpPr>
        <p:spPr>
          <a:xfrm>
            <a:off x="3599968" y="4874812"/>
            <a:ext cx="4149996" cy="276999"/>
          </a:xfrm>
          <a:prstGeom prst="rect">
            <a:avLst/>
          </a:prstGeom>
          <a:noFill/>
        </p:spPr>
        <p:txBody>
          <a:bodyPr wrap="square" rtlCol="0">
            <a:spAutoFit/>
          </a:bodyPr>
          <a:lstStyle/>
          <a:p>
            <a:r>
              <a:rPr lang="en-CA" sz="1200" dirty="0">
                <a:solidFill>
                  <a:schemeClr val="bg1"/>
                </a:solidFill>
              </a:rPr>
              <a:t>Image source: https://www.visme.co/</a:t>
            </a:r>
          </a:p>
        </p:txBody>
      </p:sp>
      <p:pic>
        <p:nvPicPr>
          <p:cNvPr id="6" name="Picture 5" descr="3 images from 2 ginger beer print ads displaying design principles">
            <a:extLst>
              <a:ext uri="{FF2B5EF4-FFF2-40B4-BE49-F238E27FC236}">
                <a16:creationId xmlns:a16="http://schemas.microsoft.com/office/drawing/2014/main" id="{1B66D8BB-1F9B-7061-4AD4-16A2AEC3E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504" y="1503736"/>
            <a:ext cx="7620000" cy="3648075"/>
          </a:xfrm>
          <a:prstGeom prst="rect">
            <a:avLst/>
          </a:prstGeom>
        </p:spPr>
      </p:pic>
      <p:sp>
        <p:nvSpPr>
          <p:cNvPr id="9" name="TextBox 8">
            <a:extLst>
              <a:ext uri="{FF2B5EF4-FFF2-40B4-BE49-F238E27FC236}">
                <a16:creationId xmlns:a16="http://schemas.microsoft.com/office/drawing/2014/main" id="{0EBFE552-7965-4D64-794D-C3DD8E5E4814}"/>
              </a:ext>
            </a:extLst>
          </p:cNvPr>
          <p:cNvSpPr txBox="1"/>
          <p:nvPr/>
        </p:nvSpPr>
        <p:spPr>
          <a:xfrm>
            <a:off x="1973792" y="1852527"/>
            <a:ext cx="1656184" cy="307777"/>
          </a:xfrm>
          <a:prstGeom prst="rect">
            <a:avLst/>
          </a:prstGeom>
          <a:noFill/>
        </p:spPr>
        <p:txBody>
          <a:bodyPr wrap="square" rtlCol="0">
            <a:spAutoFit/>
          </a:bodyPr>
          <a:lstStyle/>
          <a:p>
            <a:r>
              <a:rPr lang="en-CA" sz="1400" dirty="0">
                <a:solidFill>
                  <a:schemeClr val="bg1"/>
                </a:solidFill>
              </a:rPr>
              <a:t>Blank Space</a:t>
            </a:r>
            <a:endParaRPr lang="en-CA" sz="1400" dirty="0"/>
          </a:p>
        </p:txBody>
      </p:sp>
      <p:sp>
        <p:nvSpPr>
          <p:cNvPr id="27" name="TextBox 26">
            <a:extLst>
              <a:ext uri="{FF2B5EF4-FFF2-40B4-BE49-F238E27FC236}">
                <a16:creationId xmlns:a16="http://schemas.microsoft.com/office/drawing/2014/main" id="{C903C6B6-8F29-BF0D-054C-A07D97017868}"/>
              </a:ext>
            </a:extLst>
          </p:cNvPr>
          <p:cNvSpPr txBox="1"/>
          <p:nvPr/>
        </p:nvSpPr>
        <p:spPr>
          <a:xfrm>
            <a:off x="1902959" y="5333728"/>
            <a:ext cx="1656184" cy="307777"/>
          </a:xfrm>
          <a:prstGeom prst="rect">
            <a:avLst/>
          </a:prstGeom>
          <a:noFill/>
        </p:spPr>
        <p:txBody>
          <a:bodyPr wrap="square" rtlCol="0">
            <a:spAutoFit/>
          </a:bodyPr>
          <a:lstStyle/>
          <a:p>
            <a:r>
              <a:rPr lang="en-CA" sz="1400" dirty="0">
                <a:solidFill>
                  <a:schemeClr val="bg1"/>
                </a:solidFill>
              </a:rPr>
              <a:t>Right Alignment</a:t>
            </a:r>
            <a:endParaRPr lang="en-CA" sz="1400" dirty="0"/>
          </a:p>
        </p:txBody>
      </p:sp>
      <p:sp>
        <p:nvSpPr>
          <p:cNvPr id="8" name="TextBox 7">
            <a:extLst>
              <a:ext uri="{FF2B5EF4-FFF2-40B4-BE49-F238E27FC236}">
                <a16:creationId xmlns:a16="http://schemas.microsoft.com/office/drawing/2014/main" id="{EDECE72C-5E49-FBAF-CE56-0BCF16ED7F73}"/>
              </a:ext>
            </a:extLst>
          </p:cNvPr>
          <p:cNvSpPr txBox="1"/>
          <p:nvPr/>
        </p:nvSpPr>
        <p:spPr>
          <a:xfrm>
            <a:off x="3958478" y="1147663"/>
            <a:ext cx="1656184" cy="307777"/>
          </a:xfrm>
          <a:prstGeom prst="rect">
            <a:avLst/>
          </a:prstGeom>
          <a:noFill/>
        </p:spPr>
        <p:txBody>
          <a:bodyPr wrap="square" rtlCol="0">
            <a:spAutoFit/>
          </a:bodyPr>
          <a:lstStyle/>
          <a:p>
            <a:r>
              <a:rPr lang="en-CA" sz="1400" dirty="0">
                <a:solidFill>
                  <a:schemeClr val="bg1"/>
                </a:solidFill>
              </a:rPr>
              <a:t>Unequal spacing</a:t>
            </a:r>
            <a:endParaRPr lang="en-CA" sz="1400" dirty="0"/>
          </a:p>
        </p:txBody>
      </p:sp>
      <p:sp>
        <p:nvSpPr>
          <p:cNvPr id="10" name="TextBox 9">
            <a:extLst>
              <a:ext uri="{FF2B5EF4-FFF2-40B4-BE49-F238E27FC236}">
                <a16:creationId xmlns:a16="http://schemas.microsoft.com/office/drawing/2014/main" id="{9CAF2145-28DB-BF28-9B84-C7B70F461FE4}"/>
              </a:ext>
            </a:extLst>
          </p:cNvPr>
          <p:cNvSpPr txBox="1"/>
          <p:nvPr/>
        </p:nvSpPr>
        <p:spPr>
          <a:xfrm>
            <a:off x="4309488" y="5259945"/>
            <a:ext cx="1656184" cy="307777"/>
          </a:xfrm>
          <a:prstGeom prst="rect">
            <a:avLst/>
          </a:prstGeom>
          <a:noFill/>
        </p:spPr>
        <p:txBody>
          <a:bodyPr wrap="square" rtlCol="0">
            <a:spAutoFit/>
          </a:bodyPr>
          <a:lstStyle/>
          <a:p>
            <a:r>
              <a:rPr lang="en-CA" sz="1400" dirty="0">
                <a:solidFill>
                  <a:schemeClr val="bg1"/>
                </a:solidFill>
              </a:rPr>
              <a:t>Proximity</a:t>
            </a:r>
            <a:endParaRPr lang="en-CA" sz="1400" dirty="0"/>
          </a:p>
        </p:txBody>
      </p:sp>
      <p:sp>
        <p:nvSpPr>
          <p:cNvPr id="7" name="TextBox 6">
            <a:extLst>
              <a:ext uri="{FF2B5EF4-FFF2-40B4-BE49-F238E27FC236}">
                <a16:creationId xmlns:a16="http://schemas.microsoft.com/office/drawing/2014/main" id="{226182A1-835C-AFDF-3749-42B7C9A0CE52}"/>
              </a:ext>
            </a:extLst>
          </p:cNvPr>
          <p:cNvSpPr txBox="1"/>
          <p:nvPr/>
        </p:nvSpPr>
        <p:spPr>
          <a:xfrm>
            <a:off x="6129785" y="1164121"/>
            <a:ext cx="1656184" cy="307777"/>
          </a:xfrm>
          <a:prstGeom prst="rect">
            <a:avLst/>
          </a:prstGeom>
          <a:noFill/>
        </p:spPr>
        <p:txBody>
          <a:bodyPr wrap="square" rtlCol="0">
            <a:spAutoFit/>
          </a:bodyPr>
          <a:lstStyle/>
          <a:p>
            <a:r>
              <a:rPr lang="en-CA" sz="1400" dirty="0">
                <a:solidFill>
                  <a:schemeClr val="bg1"/>
                </a:solidFill>
              </a:rPr>
              <a:t>Centre Alignment</a:t>
            </a:r>
            <a:endParaRPr lang="en-CA" sz="1400" dirty="0"/>
          </a:p>
        </p:txBody>
      </p:sp>
      <p:sp>
        <p:nvSpPr>
          <p:cNvPr id="28" name="TextBox 27">
            <a:extLst>
              <a:ext uri="{FF2B5EF4-FFF2-40B4-BE49-F238E27FC236}">
                <a16:creationId xmlns:a16="http://schemas.microsoft.com/office/drawing/2014/main" id="{27DFEF0C-5ED9-872E-1C02-9D15C55AB730}"/>
              </a:ext>
            </a:extLst>
          </p:cNvPr>
          <p:cNvSpPr txBox="1"/>
          <p:nvPr/>
        </p:nvSpPr>
        <p:spPr>
          <a:xfrm>
            <a:off x="5412637" y="5314012"/>
            <a:ext cx="1656184" cy="307777"/>
          </a:xfrm>
          <a:prstGeom prst="rect">
            <a:avLst/>
          </a:prstGeom>
          <a:noFill/>
        </p:spPr>
        <p:txBody>
          <a:bodyPr wrap="square" rtlCol="0">
            <a:spAutoFit/>
          </a:bodyPr>
          <a:lstStyle/>
          <a:p>
            <a:r>
              <a:rPr lang="en-CA" sz="1400" dirty="0">
                <a:solidFill>
                  <a:schemeClr val="bg1"/>
                </a:solidFill>
              </a:rPr>
              <a:t>Right Alignment</a:t>
            </a:r>
            <a:endParaRPr lang="en-CA" sz="1400" dirty="0"/>
          </a:p>
        </p:txBody>
      </p:sp>
      <p:sp>
        <p:nvSpPr>
          <p:cNvPr id="11" name="Rectangle 10">
            <a:extLst>
              <a:ext uri="{FF2B5EF4-FFF2-40B4-BE49-F238E27FC236}">
                <a16:creationId xmlns:a16="http://schemas.microsoft.com/office/drawing/2014/main" id="{12F77E41-3548-4BF4-E449-F4CBCE6D8651}"/>
              </a:ext>
              <a:ext uri="{C183D7F6-B498-43B3-948B-1728B52AA6E4}">
                <adec:decorative xmlns:adec="http://schemas.microsoft.com/office/drawing/2017/decorative" val="1"/>
              </a:ext>
            </a:extLst>
          </p:cNvPr>
          <p:cNvSpPr/>
          <p:nvPr/>
        </p:nvSpPr>
        <p:spPr>
          <a:xfrm>
            <a:off x="1086576" y="1675199"/>
            <a:ext cx="2414916" cy="9111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5A56CD2A-4119-DD06-CA21-9FDC0A0D810A}"/>
              </a:ext>
              <a:ext uri="{C183D7F6-B498-43B3-948B-1728B52AA6E4}">
                <adec:decorative xmlns:adec="http://schemas.microsoft.com/office/drawing/2017/decorative" val="1"/>
              </a:ext>
            </a:extLst>
          </p:cNvPr>
          <p:cNvSpPr/>
          <p:nvPr/>
        </p:nvSpPr>
        <p:spPr>
          <a:xfrm>
            <a:off x="3593802" y="2343230"/>
            <a:ext cx="2355962" cy="26219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a:extLst>
              <a:ext uri="{FF2B5EF4-FFF2-40B4-BE49-F238E27FC236}">
                <a16:creationId xmlns:a16="http://schemas.microsoft.com/office/drawing/2014/main" id="{AE3B24C3-0074-E5C5-0CC4-9435026A16EF}"/>
              </a:ext>
              <a:ext uri="{C183D7F6-B498-43B3-948B-1728B52AA6E4}">
                <adec:decorative xmlns:adec="http://schemas.microsoft.com/office/drawing/2017/decorative" val="1"/>
              </a:ext>
            </a:extLst>
          </p:cNvPr>
          <p:cNvCxnSpPr/>
          <p:nvPr/>
        </p:nvCxnSpPr>
        <p:spPr>
          <a:xfrm flipH="1">
            <a:off x="6758942" y="1485224"/>
            <a:ext cx="126926" cy="300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C2C750F-8735-9609-2B76-25D9483EF34A}"/>
              </a:ext>
              <a:ext uri="{C183D7F6-B498-43B3-948B-1728B52AA6E4}">
                <adec:decorative xmlns:adec="http://schemas.microsoft.com/office/drawing/2017/decorative" val="1"/>
              </a:ext>
            </a:extLst>
          </p:cNvPr>
          <p:cNvCxnSpPr>
            <a:cxnSpLocks/>
          </p:cNvCxnSpPr>
          <p:nvPr/>
        </p:nvCxnSpPr>
        <p:spPr>
          <a:xfrm>
            <a:off x="6957877" y="1503736"/>
            <a:ext cx="144015" cy="12986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1A9F45D-C7FA-9316-D7A5-3F7E1EFC2826}"/>
              </a:ext>
              <a:ext uri="{C183D7F6-B498-43B3-948B-1728B52AA6E4}">
                <adec:decorative xmlns:adec="http://schemas.microsoft.com/office/drawing/2017/decorative" val="1"/>
              </a:ext>
            </a:extLst>
          </p:cNvPr>
          <p:cNvSpPr/>
          <p:nvPr/>
        </p:nvSpPr>
        <p:spPr>
          <a:xfrm>
            <a:off x="3609710" y="1594081"/>
            <a:ext cx="2355962" cy="6910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Arrow Connector 15">
            <a:extLst>
              <a:ext uri="{FF2B5EF4-FFF2-40B4-BE49-F238E27FC236}">
                <a16:creationId xmlns:a16="http://schemas.microsoft.com/office/drawing/2014/main" id="{36F9C8D2-DD8E-4C7C-B199-91B1CC8DF367}"/>
              </a:ext>
              <a:ext uri="{C183D7F6-B498-43B3-948B-1728B52AA6E4}">
                <adec:decorative xmlns:adec="http://schemas.microsoft.com/office/drawing/2017/decorative" val="1"/>
              </a:ext>
            </a:extLst>
          </p:cNvPr>
          <p:cNvCxnSpPr/>
          <p:nvPr/>
        </p:nvCxnSpPr>
        <p:spPr>
          <a:xfrm>
            <a:off x="4437596" y="1471898"/>
            <a:ext cx="0" cy="4474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47243CD-D245-AC0E-D461-97C3BF9F4146}"/>
              </a:ext>
              <a:ext uri="{C183D7F6-B498-43B3-948B-1728B52AA6E4}">
                <adec:decorative xmlns:adec="http://schemas.microsoft.com/office/drawing/2017/decorative" val="1"/>
              </a:ext>
            </a:extLst>
          </p:cNvPr>
          <p:cNvCxnSpPr/>
          <p:nvPr/>
        </p:nvCxnSpPr>
        <p:spPr>
          <a:xfrm>
            <a:off x="4941652" y="1407428"/>
            <a:ext cx="0" cy="1652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D7021EE-F010-4D5D-FAEB-834EDC80DE9E}"/>
              </a:ext>
              <a:ext uri="{C183D7F6-B498-43B3-948B-1728B52AA6E4}">
                <adec:decorative xmlns:adec="http://schemas.microsoft.com/office/drawing/2017/decorative" val="1"/>
              </a:ext>
            </a:extLst>
          </p:cNvPr>
          <p:cNvSpPr/>
          <p:nvPr/>
        </p:nvSpPr>
        <p:spPr>
          <a:xfrm>
            <a:off x="2149169" y="2346811"/>
            <a:ext cx="874466" cy="91117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20BDEDF6-91D5-E491-751B-CFD6ABE68287}"/>
              </a:ext>
              <a:ext uri="{C183D7F6-B498-43B3-948B-1728B52AA6E4}">
                <adec:decorative xmlns:adec="http://schemas.microsoft.com/office/drawing/2017/decorative" val="1"/>
              </a:ext>
            </a:extLst>
          </p:cNvPr>
          <p:cNvSpPr/>
          <p:nvPr/>
        </p:nvSpPr>
        <p:spPr>
          <a:xfrm>
            <a:off x="3905468" y="2295128"/>
            <a:ext cx="1461249" cy="11229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47A51EA6-32DF-F6EA-C76D-18622FC29226}"/>
              </a:ext>
              <a:ext uri="{C183D7F6-B498-43B3-948B-1728B52AA6E4}">
                <adec:decorative xmlns:adec="http://schemas.microsoft.com/office/drawing/2017/decorative" val="1"/>
              </a:ext>
            </a:extLst>
          </p:cNvPr>
          <p:cNvSpPr/>
          <p:nvPr/>
        </p:nvSpPr>
        <p:spPr>
          <a:xfrm>
            <a:off x="6486053" y="2856596"/>
            <a:ext cx="1461249" cy="11229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a:extLst>
              <a:ext uri="{FF2B5EF4-FFF2-40B4-BE49-F238E27FC236}">
                <a16:creationId xmlns:a16="http://schemas.microsoft.com/office/drawing/2014/main" id="{E4886A33-05E9-5226-392B-BBB0B01C1A20}"/>
              </a:ext>
              <a:ext uri="{C183D7F6-B498-43B3-948B-1728B52AA6E4}">
                <adec:decorative xmlns:adec="http://schemas.microsoft.com/office/drawing/2017/decorative" val="1"/>
              </a:ext>
            </a:extLst>
          </p:cNvPr>
          <p:cNvCxnSpPr/>
          <p:nvPr/>
        </p:nvCxnSpPr>
        <p:spPr>
          <a:xfrm flipH="1" flipV="1">
            <a:off x="2920793" y="3277137"/>
            <a:ext cx="1427136" cy="19828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AA8186E-1101-AFA4-7EFA-0F58EDC719AC}"/>
              </a:ext>
              <a:ext uri="{C183D7F6-B498-43B3-948B-1728B52AA6E4}">
                <adec:decorative xmlns:adec="http://schemas.microsoft.com/office/drawing/2017/decorative" val="1"/>
              </a:ext>
            </a:extLst>
          </p:cNvPr>
          <p:cNvCxnSpPr>
            <a:stCxn id="6" idx="2"/>
          </p:cNvCxnSpPr>
          <p:nvPr/>
        </p:nvCxnSpPr>
        <p:spPr>
          <a:xfrm flipH="1" flipV="1">
            <a:off x="4771783" y="3559091"/>
            <a:ext cx="721" cy="1592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C07D410-7766-BC5F-B077-AE900B9EEC25}"/>
              </a:ext>
              <a:ext uri="{C183D7F6-B498-43B3-948B-1728B52AA6E4}">
                <adec:decorative xmlns:adec="http://schemas.microsoft.com/office/drawing/2017/decorative" val="1"/>
              </a:ext>
            </a:extLst>
          </p:cNvPr>
          <p:cNvCxnSpPr/>
          <p:nvPr/>
        </p:nvCxnSpPr>
        <p:spPr>
          <a:xfrm flipV="1">
            <a:off x="5247668" y="3738503"/>
            <a:ext cx="1969009" cy="167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5B2F4CE-E81C-59AC-E298-E57653ECA515}"/>
              </a:ext>
              <a:ext uri="{C183D7F6-B498-43B3-948B-1728B52AA6E4}">
                <adec:decorative xmlns:adec="http://schemas.microsoft.com/office/drawing/2017/decorative" val="1"/>
              </a:ext>
            </a:extLst>
          </p:cNvPr>
          <p:cNvCxnSpPr/>
          <p:nvPr/>
        </p:nvCxnSpPr>
        <p:spPr>
          <a:xfrm>
            <a:off x="3069444" y="1492966"/>
            <a:ext cx="0" cy="3749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224C484-5652-799A-9849-C7620124F1E3}"/>
              </a:ext>
              <a:ext uri="{C183D7F6-B498-43B3-948B-1728B52AA6E4}">
                <adec:decorative xmlns:adec="http://schemas.microsoft.com/office/drawing/2017/decorative" val="1"/>
              </a:ext>
            </a:extLst>
          </p:cNvPr>
          <p:cNvCxnSpPr/>
          <p:nvPr/>
        </p:nvCxnSpPr>
        <p:spPr>
          <a:xfrm>
            <a:off x="5517716" y="1556509"/>
            <a:ext cx="0" cy="3749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FD74099-5471-E719-C600-250A6D2F4C56}"/>
              </a:ext>
              <a:ext uri="{C183D7F6-B498-43B3-948B-1728B52AA6E4}">
                <adec:decorative xmlns:adec="http://schemas.microsoft.com/office/drawing/2017/decorative" val="1"/>
              </a:ext>
            </a:extLst>
          </p:cNvPr>
          <p:cNvCxnSpPr/>
          <p:nvPr/>
        </p:nvCxnSpPr>
        <p:spPr>
          <a:xfrm>
            <a:off x="8037996" y="1512432"/>
            <a:ext cx="0" cy="37491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2647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5B39F4-29F8-0616-E446-0176C70DD9F5}"/>
              </a:ext>
            </a:extLst>
          </p:cNvPr>
          <p:cNvSpPr>
            <a:spLocks noGrp="1"/>
          </p:cNvSpPr>
          <p:nvPr>
            <p:ph type="ctrTitle"/>
          </p:nvPr>
        </p:nvSpPr>
        <p:spPr/>
        <p:txBody>
          <a:bodyPr/>
          <a:lstStyle/>
          <a:p>
            <a:r>
              <a:rPr lang="en-CA" dirty="0"/>
              <a:t>Photoshop 1</a:t>
            </a:r>
          </a:p>
        </p:txBody>
      </p:sp>
    </p:spTree>
    <p:extLst>
      <p:ext uri="{BB962C8B-B14F-4D97-AF65-F5344CB8AC3E}">
        <p14:creationId xmlns:p14="http://schemas.microsoft.com/office/powerpoint/2010/main" val="32433179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B87A6F-9F6E-287E-DBD8-50162171885E}"/>
              </a:ext>
            </a:extLst>
          </p:cNvPr>
          <p:cNvSpPr>
            <a:spLocks noGrp="1"/>
          </p:cNvSpPr>
          <p:nvPr>
            <p:ph type="title"/>
          </p:nvPr>
        </p:nvSpPr>
        <p:spPr/>
        <p:txBody>
          <a:bodyPr/>
          <a:lstStyle/>
          <a:p>
            <a:r>
              <a:rPr lang="en-US" dirty="0">
                <a:latin typeface="+mj-lt"/>
              </a:rPr>
              <a:t>Lesson Objectives</a:t>
            </a:r>
            <a:endParaRPr lang="en-CA" dirty="0">
              <a:latin typeface="+mj-lt"/>
            </a:endParaRPr>
          </a:p>
        </p:txBody>
      </p:sp>
      <p:sp>
        <p:nvSpPr>
          <p:cNvPr id="5" name="Content Placeholder 4">
            <a:extLst>
              <a:ext uri="{FF2B5EF4-FFF2-40B4-BE49-F238E27FC236}">
                <a16:creationId xmlns:a16="http://schemas.microsoft.com/office/drawing/2014/main" id="{8507CA14-A849-5A6F-5EEE-881831ED90A7}"/>
              </a:ext>
            </a:extLst>
          </p:cNvPr>
          <p:cNvSpPr>
            <a:spLocks noGrp="1"/>
          </p:cNvSpPr>
          <p:nvPr>
            <p:ph sz="quarter" idx="13"/>
          </p:nvPr>
        </p:nvSpPr>
        <p:spPr/>
        <p:txBody>
          <a:bodyPr/>
          <a:lstStyle/>
          <a:p>
            <a:pPr marL="457200" indent="-457200">
              <a:buFont typeface="Arial" panose="020B0604020202020204" pitchFamily="34" charset="0"/>
              <a:buChar char="•"/>
            </a:pPr>
            <a:r>
              <a:rPr lang="en-US" dirty="0">
                <a:latin typeface="+mn-lt"/>
              </a:rPr>
              <a:t>Start Adobe Photoshop CC</a:t>
            </a:r>
          </a:p>
          <a:p>
            <a:pPr marL="457200" indent="-457200">
              <a:buFont typeface="Arial" panose="020B0604020202020204" pitchFamily="34" charset="0"/>
              <a:buChar char="•"/>
            </a:pPr>
            <a:r>
              <a:rPr lang="en-US" dirty="0">
                <a:latin typeface="+mn-lt"/>
              </a:rPr>
              <a:t>Learn how to open and save an image</a:t>
            </a:r>
          </a:p>
          <a:p>
            <a:pPr marL="457200" indent="-457200">
              <a:buFont typeface="Arial" panose="020B0604020202020204" pitchFamily="34" charset="0"/>
              <a:buChar char="•"/>
            </a:pPr>
            <a:r>
              <a:rPr lang="en-US" dirty="0">
                <a:latin typeface="+mn-lt"/>
              </a:rPr>
              <a:t>Examine the Photoshop window</a:t>
            </a:r>
          </a:p>
          <a:p>
            <a:pPr marL="457200" indent="-457200">
              <a:buFont typeface="Arial" panose="020B0604020202020204" pitchFamily="34" charset="0"/>
              <a:buChar char="•"/>
            </a:pPr>
            <a:r>
              <a:rPr lang="en-US" dirty="0">
                <a:latin typeface="+mn-lt"/>
              </a:rPr>
              <a:t>Change appearance of your Workspace</a:t>
            </a:r>
          </a:p>
          <a:p>
            <a:pPr marL="457200" indent="-457200">
              <a:buFont typeface="Arial" panose="020B0604020202020204" pitchFamily="34" charset="0"/>
              <a:buChar char="•"/>
            </a:pPr>
            <a:r>
              <a:rPr lang="en-US" dirty="0">
                <a:latin typeface="+mn-lt"/>
              </a:rPr>
              <a:t>Close a file and exit Photoshop</a:t>
            </a:r>
          </a:p>
          <a:p>
            <a:endParaRPr lang="en-CA" dirty="0"/>
          </a:p>
        </p:txBody>
      </p:sp>
    </p:spTree>
    <p:extLst>
      <p:ext uri="{BB962C8B-B14F-4D97-AF65-F5344CB8AC3E}">
        <p14:creationId xmlns:p14="http://schemas.microsoft.com/office/powerpoint/2010/main" val="2012939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0D340E-6577-6272-4BA9-29A0D9E0BCB0}"/>
              </a:ext>
            </a:extLst>
          </p:cNvPr>
          <p:cNvSpPr>
            <a:spLocks noGrp="1"/>
          </p:cNvSpPr>
          <p:nvPr>
            <p:ph type="title"/>
          </p:nvPr>
        </p:nvSpPr>
        <p:spPr/>
        <p:txBody>
          <a:bodyPr/>
          <a:lstStyle/>
          <a:p>
            <a:r>
              <a:rPr lang="en-CA" dirty="0"/>
              <a:t>Understanding Pixel (Raster) images</a:t>
            </a:r>
          </a:p>
        </p:txBody>
      </p:sp>
      <p:sp>
        <p:nvSpPr>
          <p:cNvPr id="8" name="Content Placeholder 7">
            <a:extLst>
              <a:ext uri="{FF2B5EF4-FFF2-40B4-BE49-F238E27FC236}">
                <a16:creationId xmlns:a16="http://schemas.microsoft.com/office/drawing/2014/main" id="{D30879C2-218E-7772-AAD8-8AB4129D219B}"/>
              </a:ext>
            </a:extLst>
          </p:cNvPr>
          <p:cNvSpPr>
            <a:spLocks noGrp="1"/>
          </p:cNvSpPr>
          <p:nvPr>
            <p:ph sz="half" idx="29"/>
          </p:nvPr>
        </p:nvSpPr>
        <p:spPr>
          <a:xfrm>
            <a:off x="548947" y="1417051"/>
            <a:ext cx="4023053" cy="2880897"/>
          </a:xfrm>
        </p:spPr>
        <p:txBody>
          <a:bodyPr/>
          <a:lstStyle/>
          <a:p>
            <a:pPr marL="285750" indent="-285750">
              <a:buFont typeface="Arial" panose="020B0604020202020204" pitchFamily="34" charset="0"/>
              <a:buChar char="•"/>
            </a:pPr>
            <a:r>
              <a:rPr lang="en-US" sz="1600" dirty="0">
                <a:latin typeface="+mn-lt"/>
              </a:rPr>
              <a:t>An image is made up of units of information called pixels</a:t>
            </a:r>
          </a:p>
          <a:p>
            <a:pPr marL="285750" indent="-285750">
              <a:buFont typeface="Arial" panose="020B0604020202020204" pitchFamily="34" charset="0"/>
              <a:buChar char="•"/>
            </a:pPr>
            <a:r>
              <a:rPr lang="en-US" sz="1600" dirty="0">
                <a:latin typeface="+mn-lt"/>
              </a:rPr>
              <a:t>In Photoshop, you can add, delete, or modify individual pixels or groups of pixels</a:t>
            </a:r>
          </a:p>
          <a:p>
            <a:pPr marL="285750" indent="-285750">
              <a:buFont typeface="Arial" panose="020B0604020202020204" pitchFamily="34" charset="0"/>
              <a:buChar char="•"/>
            </a:pPr>
            <a:r>
              <a:rPr lang="en-US" sz="1600" dirty="0">
                <a:latin typeface="+mn-lt"/>
              </a:rPr>
              <a:t>Images in Photoshop are Resolution-Dependent (the capture format determines the size of the working formats. You cannot create a high-resolution composition from low-quality images)</a:t>
            </a:r>
          </a:p>
          <a:p>
            <a:endParaRPr lang="en-CA" dirty="0"/>
          </a:p>
        </p:txBody>
      </p:sp>
      <p:pic>
        <p:nvPicPr>
          <p:cNvPr id="3" name="Picture 2">
            <a:extLst>
              <a:ext uri="{FF2B5EF4-FFF2-40B4-BE49-F238E27FC236}">
                <a16:creationId xmlns:a16="http://schemas.microsoft.com/office/drawing/2014/main" id="{F69BE07D-E0FD-06BB-5A11-B64FA510F6F5}"/>
              </a:ext>
            </a:extLst>
          </p:cNvPr>
          <p:cNvPicPr>
            <a:picLocks noChangeAspect="1"/>
          </p:cNvPicPr>
          <p:nvPr/>
        </p:nvPicPr>
        <p:blipFill rotWithShape="1">
          <a:blip r:embed="rId2"/>
          <a:srcRect t="5316" b="2985"/>
          <a:stretch/>
        </p:blipFill>
        <p:spPr>
          <a:xfrm>
            <a:off x="4760482" y="1417051"/>
            <a:ext cx="4764937" cy="3211926"/>
          </a:xfrm>
          <a:prstGeom prst="rect">
            <a:avLst/>
          </a:prstGeom>
        </p:spPr>
      </p:pic>
      <p:sp>
        <p:nvSpPr>
          <p:cNvPr id="5" name="TextBox 4">
            <a:extLst>
              <a:ext uri="{FF2B5EF4-FFF2-40B4-BE49-F238E27FC236}">
                <a16:creationId xmlns:a16="http://schemas.microsoft.com/office/drawing/2014/main" id="{B7E02B2D-965F-AF7A-DAD0-1497CC37F6FD}"/>
              </a:ext>
            </a:extLst>
          </p:cNvPr>
          <p:cNvSpPr txBox="1"/>
          <p:nvPr/>
        </p:nvSpPr>
        <p:spPr>
          <a:xfrm>
            <a:off x="4668430" y="4764398"/>
            <a:ext cx="4949040" cy="646331"/>
          </a:xfrm>
          <a:prstGeom prst="rect">
            <a:avLst/>
          </a:prstGeom>
          <a:noFill/>
        </p:spPr>
        <p:txBody>
          <a:bodyPr wrap="square" rtlCol="0">
            <a:spAutoFit/>
          </a:bodyPr>
          <a:lstStyle/>
          <a:p>
            <a:r>
              <a:rPr lang="en-CA" sz="1200" b="0" i="0" dirty="0">
                <a:solidFill>
                  <a:srgbClr val="05103E"/>
                </a:solidFill>
                <a:effectLst/>
              </a:rPr>
              <a:t>De Jager, Karen. “How to Take High Resolution Photos: Settings and More.” </a:t>
            </a:r>
            <a:r>
              <a:rPr lang="en-CA" sz="1200" b="0" i="1" dirty="0" err="1">
                <a:solidFill>
                  <a:srgbClr val="05103E"/>
                </a:solidFill>
                <a:effectLst/>
              </a:rPr>
              <a:t>wikiHow</a:t>
            </a:r>
            <a:r>
              <a:rPr lang="en-CA" sz="1200" b="0" i="0" dirty="0">
                <a:solidFill>
                  <a:srgbClr val="05103E"/>
                </a:solidFill>
                <a:effectLst/>
              </a:rPr>
              <a:t>, 1 Oct. 2023, www.wikihow.com/Take-High-Resolution-Photos.</a:t>
            </a:r>
            <a:endParaRPr lang="en-CA" sz="1200" dirty="0"/>
          </a:p>
        </p:txBody>
      </p:sp>
    </p:spTree>
    <p:extLst>
      <p:ext uri="{BB962C8B-B14F-4D97-AF65-F5344CB8AC3E}">
        <p14:creationId xmlns:p14="http://schemas.microsoft.com/office/powerpoint/2010/main" val="42668277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0D340E-6577-6272-4BA9-29A0D9E0BCB0}"/>
              </a:ext>
            </a:extLst>
          </p:cNvPr>
          <p:cNvSpPr>
            <a:spLocks noGrp="1"/>
          </p:cNvSpPr>
          <p:nvPr>
            <p:ph type="title"/>
          </p:nvPr>
        </p:nvSpPr>
        <p:spPr/>
        <p:txBody>
          <a:bodyPr/>
          <a:lstStyle/>
          <a:p>
            <a:r>
              <a:rPr lang="en-CA" dirty="0"/>
              <a:t>Understanding Pixel (Raster) images</a:t>
            </a:r>
          </a:p>
        </p:txBody>
      </p:sp>
      <p:sp>
        <p:nvSpPr>
          <p:cNvPr id="6" name="Text Placeholder 5">
            <a:extLst>
              <a:ext uri="{FF2B5EF4-FFF2-40B4-BE49-F238E27FC236}">
                <a16:creationId xmlns:a16="http://schemas.microsoft.com/office/drawing/2014/main" id="{D59F5261-D10B-4931-CFB5-76311A19FC90}"/>
              </a:ext>
            </a:extLst>
          </p:cNvPr>
          <p:cNvSpPr>
            <a:spLocks noGrp="1"/>
          </p:cNvSpPr>
          <p:nvPr>
            <p:ph type="body" idx="27"/>
          </p:nvPr>
        </p:nvSpPr>
        <p:spPr/>
        <p:txBody>
          <a:bodyPr/>
          <a:lstStyle/>
          <a:p>
            <a:r>
              <a:rPr lang="en-CA" sz="2000" dirty="0">
                <a:solidFill>
                  <a:schemeClr val="bg1"/>
                </a:solidFill>
                <a:latin typeface="+mj-lt"/>
              </a:rPr>
              <a:t>Lower quality</a:t>
            </a:r>
          </a:p>
          <a:p>
            <a:endParaRPr lang="en-CA" dirty="0"/>
          </a:p>
        </p:txBody>
      </p:sp>
      <p:sp>
        <p:nvSpPr>
          <p:cNvPr id="9" name="Content Placeholder 8">
            <a:extLst>
              <a:ext uri="{FF2B5EF4-FFF2-40B4-BE49-F238E27FC236}">
                <a16:creationId xmlns:a16="http://schemas.microsoft.com/office/drawing/2014/main" id="{D07A5E7D-20B0-543D-BF9C-D4F63B50E35B}"/>
              </a:ext>
            </a:extLst>
          </p:cNvPr>
          <p:cNvSpPr>
            <a:spLocks noGrp="1"/>
          </p:cNvSpPr>
          <p:nvPr>
            <p:ph sz="half" idx="30"/>
          </p:nvPr>
        </p:nvSpPr>
        <p:spPr/>
        <p:txBody>
          <a:bodyPr/>
          <a:lstStyle/>
          <a:p>
            <a:pPr marL="342900" indent="-342900">
              <a:buFont typeface="Arial" panose="020B0604020202020204" pitchFamily="34" charset="0"/>
              <a:buChar char="•"/>
            </a:pPr>
            <a:r>
              <a:rPr lang="en-CA" sz="1800" dirty="0"/>
              <a:t>Lower resolution </a:t>
            </a:r>
            <a:br>
              <a:rPr lang="en-CA" sz="1800" dirty="0"/>
            </a:br>
            <a:r>
              <a:rPr lang="en-CA" sz="1800" dirty="0"/>
              <a:t>(72DPI)</a:t>
            </a:r>
          </a:p>
          <a:p>
            <a:pPr marL="342900" indent="-342900">
              <a:buFont typeface="Arial" panose="020B0604020202020204" pitchFamily="34" charset="0"/>
              <a:buChar char="•"/>
            </a:pPr>
            <a:r>
              <a:rPr lang="en-CA" sz="1800" dirty="0"/>
              <a:t>Banded colours</a:t>
            </a:r>
          </a:p>
          <a:p>
            <a:pPr marL="342900" indent="-342900">
              <a:buFont typeface="Arial" panose="020B0604020202020204" pitchFamily="34" charset="0"/>
              <a:buChar char="•"/>
            </a:pPr>
            <a:r>
              <a:rPr lang="en-CA" sz="1800" dirty="0"/>
              <a:t>Fuzzy or pixelated image</a:t>
            </a:r>
          </a:p>
          <a:p>
            <a:pPr marL="342900" indent="-342900">
              <a:buFont typeface="Arial" panose="020B0604020202020204" pitchFamily="34" charset="0"/>
              <a:buChar char="•"/>
            </a:pPr>
            <a:r>
              <a:rPr lang="en-CA" sz="1800" dirty="0"/>
              <a:t>Small  file size </a:t>
            </a:r>
          </a:p>
          <a:p>
            <a:endParaRPr lang="en-CA" dirty="0"/>
          </a:p>
        </p:txBody>
      </p:sp>
      <p:sp>
        <p:nvSpPr>
          <p:cNvPr id="7" name="Text Placeholder 6">
            <a:extLst>
              <a:ext uri="{FF2B5EF4-FFF2-40B4-BE49-F238E27FC236}">
                <a16:creationId xmlns:a16="http://schemas.microsoft.com/office/drawing/2014/main" id="{5249AC34-AB99-7B15-CC97-C1FEF8C47E6A}"/>
              </a:ext>
            </a:extLst>
          </p:cNvPr>
          <p:cNvSpPr>
            <a:spLocks noGrp="1"/>
          </p:cNvSpPr>
          <p:nvPr>
            <p:ph type="body" idx="28"/>
          </p:nvPr>
        </p:nvSpPr>
        <p:spPr/>
        <p:txBody>
          <a:bodyPr/>
          <a:lstStyle/>
          <a:p>
            <a:r>
              <a:rPr lang="en-CA" sz="2000" dirty="0">
                <a:solidFill>
                  <a:schemeClr val="bg2"/>
                </a:solidFill>
                <a:latin typeface="+mj-lt"/>
              </a:rPr>
              <a:t>Higher quality</a:t>
            </a:r>
          </a:p>
          <a:p>
            <a:endParaRPr lang="en-CA" dirty="0"/>
          </a:p>
        </p:txBody>
      </p:sp>
      <p:sp>
        <p:nvSpPr>
          <p:cNvPr id="10" name="Content Placeholder 9">
            <a:extLst>
              <a:ext uri="{FF2B5EF4-FFF2-40B4-BE49-F238E27FC236}">
                <a16:creationId xmlns:a16="http://schemas.microsoft.com/office/drawing/2014/main" id="{51072099-E2AA-3353-8594-9BF5584330AF}"/>
              </a:ext>
            </a:extLst>
          </p:cNvPr>
          <p:cNvSpPr>
            <a:spLocks noGrp="1"/>
          </p:cNvSpPr>
          <p:nvPr>
            <p:ph sz="half" idx="31"/>
          </p:nvPr>
        </p:nvSpPr>
        <p:spPr/>
        <p:txBody>
          <a:bodyPr/>
          <a:lstStyle/>
          <a:p>
            <a:pPr marL="342900" indent="-342900">
              <a:buFont typeface="Arial" panose="020B0604020202020204" pitchFamily="34" charset="0"/>
              <a:buChar char="•"/>
            </a:pPr>
            <a:r>
              <a:rPr lang="en-CA" sz="1800" dirty="0">
                <a:latin typeface="+mn-lt"/>
              </a:rPr>
              <a:t>Higher resolution </a:t>
            </a:r>
            <a:br>
              <a:rPr lang="en-CA" sz="1800" dirty="0">
                <a:latin typeface="+mn-lt"/>
              </a:rPr>
            </a:br>
            <a:r>
              <a:rPr lang="en-CA" sz="1800" dirty="0">
                <a:latin typeface="+mn-lt"/>
              </a:rPr>
              <a:t>(300 DPI)</a:t>
            </a:r>
          </a:p>
          <a:p>
            <a:pPr marL="342900" indent="-342900">
              <a:buFont typeface="Arial" panose="020B0604020202020204" pitchFamily="34" charset="0"/>
              <a:buChar char="•"/>
            </a:pPr>
            <a:r>
              <a:rPr lang="en-CA" sz="1800" dirty="0">
                <a:latin typeface="+mn-lt"/>
              </a:rPr>
              <a:t>Richer, Truer colour</a:t>
            </a:r>
          </a:p>
          <a:p>
            <a:pPr marL="342900" indent="-342900">
              <a:buFont typeface="Arial" panose="020B0604020202020204" pitchFamily="34" charset="0"/>
              <a:buChar char="•"/>
            </a:pPr>
            <a:r>
              <a:rPr lang="en-CA" sz="1800" dirty="0">
                <a:latin typeface="+mn-lt"/>
              </a:rPr>
              <a:t>Crips lines</a:t>
            </a:r>
          </a:p>
          <a:p>
            <a:pPr marL="342900" indent="-342900">
              <a:buFont typeface="Arial" panose="020B0604020202020204" pitchFamily="34" charset="0"/>
              <a:buChar char="•"/>
            </a:pPr>
            <a:r>
              <a:rPr lang="en-CA" sz="1800" dirty="0">
                <a:latin typeface="+mn-lt"/>
              </a:rPr>
              <a:t>Larger file size </a:t>
            </a:r>
          </a:p>
        </p:txBody>
      </p:sp>
      <p:pic>
        <p:nvPicPr>
          <p:cNvPr id="12" name="Picture 11">
            <a:extLst>
              <a:ext uri="{FF2B5EF4-FFF2-40B4-BE49-F238E27FC236}">
                <a16:creationId xmlns:a16="http://schemas.microsoft.com/office/drawing/2014/main" id="{BC849789-92B7-2F71-E3E4-42D549AB0274}"/>
              </a:ext>
            </a:extLst>
          </p:cNvPr>
          <p:cNvPicPr>
            <a:picLocks noChangeAspect="1"/>
          </p:cNvPicPr>
          <p:nvPr/>
        </p:nvPicPr>
        <p:blipFill rotWithShape="1">
          <a:blip r:embed="rId2"/>
          <a:srcRect r="51982"/>
          <a:stretch/>
        </p:blipFill>
        <p:spPr>
          <a:xfrm>
            <a:off x="180614" y="3454619"/>
            <a:ext cx="3114433" cy="2061343"/>
          </a:xfrm>
          <a:prstGeom prst="rect">
            <a:avLst/>
          </a:prstGeom>
        </p:spPr>
      </p:pic>
      <p:pic>
        <p:nvPicPr>
          <p:cNvPr id="13" name="Picture 12">
            <a:extLst>
              <a:ext uri="{FF2B5EF4-FFF2-40B4-BE49-F238E27FC236}">
                <a16:creationId xmlns:a16="http://schemas.microsoft.com/office/drawing/2014/main" id="{974DA0AE-ED20-2765-6C56-18CAFB015E08}"/>
              </a:ext>
            </a:extLst>
          </p:cNvPr>
          <p:cNvPicPr>
            <a:picLocks noChangeAspect="1"/>
          </p:cNvPicPr>
          <p:nvPr/>
        </p:nvPicPr>
        <p:blipFill rotWithShape="1">
          <a:blip r:embed="rId2"/>
          <a:srcRect l="52272"/>
          <a:stretch/>
        </p:blipFill>
        <p:spPr>
          <a:xfrm>
            <a:off x="180614" y="1229709"/>
            <a:ext cx="3095633" cy="2061343"/>
          </a:xfrm>
          <a:prstGeom prst="rect">
            <a:avLst/>
          </a:prstGeom>
        </p:spPr>
      </p:pic>
      <p:sp>
        <p:nvSpPr>
          <p:cNvPr id="14" name="TextBox 13">
            <a:extLst>
              <a:ext uri="{FF2B5EF4-FFF2-40B4-BE49-F238E27FC236}">
                <a16:creationId xmlns:a16="http://schemas.microsoft.com/office/drawing/2014/main" id="{ADB60C14-6DE5-5EF3-50C5-2C769CF1E172}"/>
              </a:ext>
            </a:extLst>
          </p:cNvPr>
          <p:cNvSpPr txBox="1"/>
          <p:nvPr/>
        </p:nvSpPr>
        <p:spPr>
          <a:xfrm>
            <a:off x="6145868" y="4748829"/>
            <a:ext cx="3465186" cy="646331"/>
          </a:xfrm>
          <a:prstGeom prst="rect">
            <a:avLst/>
          </a:prstGeom>
          <a:noFill/>
        </p:spPr>
        <p:txBody>
          <a:bodyPr wrap="square" rtlCol="0">
            <a:spAutoFit/>
          </a:bodyPr>
          <a:lstStyle/>
          <a:p>
            <a:r>
              <a:rPr lang="en-CA" sz="1200" b="0" i="0" dirty="0" err="1">
                <a:solidFill>
                  <a:srgbClr val="05103E"/>
                </a:solidFill>
                <a:effectLst/>
              </a:rPr>
              <a:t>Smartpress</a:t>
            </a:r>
            <a:r>
              <a:rPr lang="en-CA" sz="1200" b="0" i="0" dirty="0">
                <a:solidFill>
                  <a:srgbClr val="05103E"/>
                </a:solidFill>
                <a:effectLst/>
              </a:rPr>
              <a:t>. “PPI, DPI &amp; Image Resolution.” </a:t>
            </a:r>
            <a:r>
              <a:rPr lang="en-CA" sz="1200" b="0" i="1" dirty="0">
                <a:solidFill>
                  <a:srgbClr val="05103E"/>
                </a:solidFill>
                <a:effectLst/>
              </a:rPr>
              <a:t>Support</a:t>
            </a:r>
            <a:r>
              <a:rPr lang="en-CA" sz="1200" b="0" i="0" dirty="0">
                <a:solidFill>
                  <a:srgbClr val="05103E"/>
                </a:solidFill>
                <a:effectLst/>
              </a:rPr>
              <a:t>, 10 July 2024, smartpress.com/support/printing-basics/image-resolution.</a:t>
            </a:r>
            <a:endParaRPr lang="en-CA" sz="1200" dirty="0"/>
          </a:p>
        </p:txBody>
      </p:sp>
    </p:spTree>
    <p:extLst>
      <p:ext uri="{BB962C8B-B14F-4D97-AF65-F5344CB8AC3E}">
        <p14:creationId xmlns:p14="http://schemas.microsoft.com/office/powerpoint/2010/main" val="843935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6B6B441-973B-0C2A-A892-1C804EB115BA}"/>
              </a:ext>
            </a:extLst>
          </p:cNvPr>
          <p:cNvSpPr>
            <a:spLocks noGrp="1"/>
          </p:cNvSpPr>
          <p:nvPr>
            <p:ph type="title"/>
          </p:nvPr>
        </p:nvSpPr>
        <p:spPr/>
        <p:txBody>
          <a:bodyPr/>
          <a:lstStyle/>
          <a:p>
            <a:r>
              <a:rPr lang="en-US" dirty="0"/>
              <a:t>File Formats</a:t>
            </a:r>
            <a:endParaRPr lang="en-CA" dirty="0"/>
          </a:p>
        </p:txBody>
      </p:sp>
      <p:sp>
        <p:nvSpPr>
          <p:cNvPr id="10" name="Content Placeholder 9">
            <a:extLst>
              <a:ext uri="{FF2B5EF4-FFF2-40B4-BE49-F238E27FC236}">
                <a16:creationId xmlns:a16="http://schemas.microsoft.com/office/drawing/2014/main" id="{517AA177-D95B-73F1-418B-DEB851D390D2}"/>
              </a:ext>
            </a:extLst>
          </p:cNvPr>
          <p:cNvSpPr>
            <a:spLocks noGrp="1"/>
          </p:cNvSpPr>
          <p:nvPr>
            <p:ph sz="quarter" idx="13"/>
          </p:nvPr>
        </p:nvSpPr>
        <p:spPr/>
        <p:txBody>
          <a:bodyPr>
            <a:normAutofit fontScale="25000" lnSpcReduction="20000"/>
          </a:bodyPr>
          <a:lstStyle/>
          <a:p>
            <a:pPr marL="0" indent="0">
              <a:buNone/>
            </a:pPr>
            <a:r>
              <a:rPr lang="en-US" sz="5600" b="1" dirty="0">
                <a:latin typeface="+mn-lt"/>
              </a:rPr>
              <a:t>Capture formats</a:t>
            </a:r>
          </a:p>
          <a:p>
            <a:pPr marL="685800" indent="-685800">
              <a:buFont typeface="Arial" panose="020B0604020202020204" pitchFamily="34" charset="0"/>
              <a:buChar char="•"/>
            </a:pPr>
            <a:r>
              <a:rPr lang="en-US" sz="5600" dirty="0">
                <a:latin typeface="+mn-lt"/>
              </a:rPr>
              <a:t>JPG – Widely used, small size, quality can range depending on level of compression</a:t>
            </a:r>
          </a:p>
          <a:p>
            <a:pPr marL="685800" indent="-685800">
              <a:buFont typeface="Arial" panose="020B0604020202020204" pitchFamily="34" charset="0"/>
              <a:buChar char="•"/>
            </a:pPr>
            <a:r>
              <a:rPr lang="en-US" sz="5600" dirty="0">
                <a:latin typeface="+mn-lt"/>
              </a:rPr>
              <a:t>RAW – Contains all of data captured by camera; less compression and better quality</a:t>
            </a:r>
          </a:p>
          <a:p>
            <a:pPr marL="0" indent="0">
              <a:buNone/>
            </a:pPr>
            <a:r>
              <a:rPr lang="en-US" sz="5600" b="1" dirty="0">
                <a:latin typeface="+mn-lt"/>
              </a:rPr>
              <a:t>Working formats (for editing)</a:t>
            </a:r>
          </a:p>
          <a:p>
            <a:pPr marL="685800" indent="-685800">
              <a:buFont typeface="Arial" panose="020B0604020202020204" pitchFamily="34" charset="0"/>
              <a:buChar char="•"/>
            </a:pPr>
            <a:r>
              <a:rPr lang="en-US" sz="5600" dirty="0">
                <a:latin typeface="+mn-lt"/>
              </a:rPr>
              <a:t>PSD and Tiff – save all photoshop options (masks, adjustments, layers etc.)</a:t>
            </a:r>
          </a:p>
          <a:p>
            <a:pPr marL="685800" indent="-685800">
              <a:buFont typeface="Arial" panose="020B0604020202020204" pitchFamily="34" charset="0"/>
              <a:buChar char="•"/>
            </a:pPr>
            <a:r>
              <a:rPr lang="en-US" sz="5600" b="1" dirty="0">
                <a:latin typeface="+mn-lt"/>
              </a:rPr>
              <a:t>Output formats (for sharing but not editing – flattened file)</a:t>
            </a:r>
          </a:p>
          <a:p>
            <a:pPr marL="685800" indent="-685800">
              <a:buFont typeface="Arial" panose="020B0604020202020204" pitchFamily="34" charset="0"/>
              <a:buChar char="•"/>
            </a:pPr>
            <a:r>
              <a:rPr lang="en-US" sz="5600" dirty="0">
                <a:latin typeface="+mn-lt"/>
              </a:rPr>
              <a:t>JPEG – smaller size, widely used</a:t>
            </a:r>
          </a:p>
          <a:p>
            <a:pPr marL="685800" indent="-685800">
              <a:buFont typeface="Arial" panose="020B0604020202020204" pitchFamily="34" charset="0"/>
              <a:buChar char="•"/>
            </a:pPr>
            <a:r>
              <a:rPr lang="en-US" sz="5600" dirty="0">
                <a:latin typeface="+mn-lt"/>
              </a:rPr>
              <a:t>PNG – Transparency support, web graphics</a:t>
            </a:r>
          </a:p>
          <a:p>
            <a:pPr marL="685800" indent="-685800">
              <a:buFont typeface="Arial" panose="020B0604020202020204" pitchFamily="34" charset="0"/>
              <a:buChar char="•"/>
            </a:pPr>
            <a:r>
              <a:rPr lang="en-US" sz="5600" dirty="0">
                <a:latin typeface="+mn-lt"/>
              </a:rPr>
              <a:t>GIF – often used for making simple animation (</a:t>
            </a:r>
            <a:r>
              <a:rPr lang="en-US" sz="5600" dirty="0" err="1">
                <a:latin typeface="+mn-lt"/>
              </a:rPr>
              <a:t>eg.</a:t>
            </a:r>
            <a:r>
              <a:rPr lang="en-US" sz="5600" dirty="0">
                <a:latin typeface="+mn-lt"/>
              </a:rPr>
              <a:t> Ad banner)</a:t>
            </a:r>
          </a:p>
          <a:p>
            <a:pPr marL="685800" indent="-685800">
              <a:buFont typeface="Arial" panose="020B0604020202020204" pitchFamily="34" charset="0"/>
              <a:buChar char="•"/>
            </a:pPr>
            <a:r>
              <a:rPr lang="en-US" sz="5600" dirty="0">
                <a:latin typeface="+mn-lt"/>
              </a:rPr>
              <a:t>PDF – Distribute secure document (not flattened when opened in Illustrator)</a:t>
            </a:r>
          </a:p>
          <a:p>
            <a:endParaRPr lang="en-CA" dirty="0"/>
          </a:p>
        </p:txBody>
      </p:sp>
    </p:spTree>
    <p:extLst>
      <p:ext uri="{BB962C8B-B14F-4D97-AF65-F5344CB8AC3E}">
        <p14:creationId xmlns:p14="http://schemas.microsoft.com/office/powerpoint/2010/main" val="979402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07D4-07E5-E092-3828-C18DA3227A94}"/>
              </a:ext>
            </a:extLst>
          </p:cNvPr>
          <p:cNvSpPr>
            <a:spLocks noGrp="1"/>
          </p:cNvSpPr>
          <p:nvPr>
            <p:ph type="title"/>
          </p:nvPr>
        </p:nvSpPr>
        <p:spPr/>
        <p:txBody>
          <a:bodyPr/>
          <a:lstStyle/>
          <a:p>
            <a:r>
              <a:rPr lang="en-CA" dirty="0">
                <a:latin typeface="+mj-lt"/>
              </a:rPr>
              <a:t>Understanding Colour Spaces</a:t>
            </a:r>
          </a:p>
        </p:txBody>
      </p:sp>
      <p:sp>
        <p:nvSpPr>
          <p:cNvPr id="3" name="Content Placeholder 2">
            <a:extLst>
              <a:ext uri="{FF2B5EF4-FFF2-40B4-BE49-F238E27FC236}">
                <a16:creationId xmlns:a16="http://schemas.microsoft.com/office/drawing/2014/main" id="{E9C7DBBB-755F-9871-1121-E82A783B45DC}"/>
              </a:ext>
            </a:extLst>
          </p:cNvPr>
          <p:cNvSpPr>
            <a:spLocks noGrp="1"/>
          </p:cNvSpPr>
          <p:nvPr>
            <p:ph sz="quarter" idx="13"/>
          </p:nvPr>
        </p:nvSpPr>
        <p:spPr>
          <a:xfrm>
            <a:off x="549274" y="1230313"/>
            <a:ext cx="4814181" cy="2666773"/>
          </a:xfrm>
        </p:spPr>
        <p:txBody>
          <a:bodyPr>
            <a:normAutofit fontScale="77500" lnSpcReduction="20000"/>
          </a:bodyPr>
          <a:lstStyle/>
          <a:p>
            <a:pPr marL="457200" indent="-457200">
              <a:buFont typeface="Arial" panose="020B0604020202020204" pitchFamily="34" charset="0"/>
              <a:buChar char="•"/>
            </a:pPr>
            <a:r>
              <a:rPr lang="en-US" dirty="0">
                <a:latin typeface="+mn-lt"/>
              </a:rPr>
              <a:t>Different devices display </a:t>
            </a:r>
            <a:r>
              <a:rPr lang="en-US" dirty="0" err="1">
                <a:latin typeface="+mn-lt"/>
              </a:rPr>
              <a:t>colour</a:t>
            </a:r>
            <a:r>
              <a:rPr lang="en-US" dirty="0">
                <a:latin typeface="+mn-lt"/>
              </a:rPr>
              <a:t> differently</a:t>
            </a:r>
          </a:p>
          <a:p>
            <a:pPr marL="457200" indent="-457200">
              <a:buFont typeface="Arial" panose="020B0604020202020204" pitchFamily="34" charset="0"/>
              <a:buChar char="•"/>
            </a:pPr>
            <a:r>
              <a:rPr lang="en-US" dirty="0">
                <a:latin typeface="+mn-lt"/>
              </a:rPr>
              <a:t>Some devices have more </a:t>
            </a:r>
            <a:r>
              <a:rPr lang="en-US" dirty="0" err="1">
                <a:latin typeface="+mn-lt"/>
              </a:rPr>
              <a:t>colours</a:t>
            </a:r>
            <a:r>
              <a:rPr lang="en-US" dirty="0">
                <a:latin typeface="+mn-lt"/>
              </a:rPr>
              <a:t> to choose from and some have less</a:t>
            </a:r>
          </a:p>
          <a:p>
            <a:pPr marL="457200" indent="-457200">
              <a:buFont typeface="Arial" panose="020B0604020202020204" pitchFamily="34" charset="0"/>
              <a:buChar char="•"/>
            </a:pPr>
            <a:r>
              <a:rPr lang="en-US" dirty="0">
                <a:latin typeface="+mn-lt"/>
              </a:rPr>
              <a:t>Devices also have different </a:t>
            </a:r>
            <a:r>
              <a:rPr lang="en-US" dirty="0" err="1">
                <a:latin typeface="+mn-lt"/>
              </a:rPr>
              <a:t>colours</a:t>
            </a:r>
            <a:r>
              <a:rPr lang="en-US" dirty="0">
                <a:latin typeface="+mn-lt"/>
              </a:rPr>
              <a:t>. A yellow on your laptop screen will not be the same yellow as on your phone</a:t>
            </a:r>
          </a:p>
          <a:p>
            <a:endParaRPr lang="en-US" dirty="0"/>
          </a:p>
          <a:p>
            <a:endParaRPr lang="en-CA" dirty="0"/>
          </a:p>
        </p:txBody>
      </p:sp>
      <p:pic>
        <p:nvPicPr>
          <p:cNvPr id="15" name="Picture 14">
            <a:extLst>
              <a:ext uri="{FF2B5EF4-FFF2-40B4-BE49-F238E27FC236}">
                <a16:creationId xmlns:a16="http://schemas.microsoft.com/office/drawing/2014/main" id="{8A591C6E-B912-33ED-954B-E342790FE5B7}"/>
              </a:ext>
            </a:extLst>
          </p:cNvPr>
          <p:cNvPicPr>
            <a:picLocks noChangeAspect="1"/>
          </p:cNvPicPr>
          <p:nvPr/>
        </p:nvPicPr>
        <p:blipFill>
          <a:blip r:embed="rId5"/>
          <a:stretch>
            <a:fillRect/>
          </a:stretch>
        </p:blipFill>
        <p:spPr>
          <a:xfrm>
            <a:off x="5790810" y="538170"/>
            <a:ext cx="3921176" cy="2584097"/>
          </a:xfrm>
          <a:prstGeom prst="rect">
            <a:avLst/>
          </a:prstGeom>
        </p:spPr>
      </p:pic>
      <p:pic>
        <p:nvPicPr>
          <p:cNvPr id="17" name="Picture 16" descr="A red and blue gradient with white text&#10;&#10;Description automatically generated">
            <a:extLst>
              <a:ext uri="{FF2B5EF4-FFF2-40B4-BE49-F238E27FC236}">
                <a16:creationId xmlns:a16="http://schemas.microsoft.com/office/drawing/2014/main" id="{AEB3B48F-48D8-1DEE-9AAC-D83DE468AE02}"/>
              </a:ext>
            </a:extLst>
          </p:cNvPr>
          <p:cNvPicPr>
            <a:picLocks noChangeAspect="1"/>
          </p:cNvPicPr>
          <p:nvPr/>
        </p:nvPicPr>
        <p:blipFill>
          <a:blip r:embed="rId6"/>
          <a:stretch>
            <a:fillRect/>
          </a:stretch>
        </p:blipFill>
        <p:spPr>
          <a:xfrm>
            <a:off x="7709440" y="760804"/>
            <a:ext cx="1645106" cy="3655793"/>
          </a:xfrm>
          <a:prstGeom prst="rect">
            <a:avLst/>
          </a:prstGeom>
        </p:spPr>
      </p:pic>
      <p:pic>
        <p:nvPicPr>
          <p:cNvPr id="23" name="Audio 22">
            <a:hlinkClick r:id="" action="ppaction://media"/>
            <a:extLst>
              <a:ext uri="{FF2B5EF4-FFF2-40B4-BE49-F238E27FC236}">
                <a16:creationId xmlns:a16="http://schemas.microsoft.com/office/drawing/2014/main" id="{6E8B3284-0CF1-3B4B-A6FF-0DFD9253E06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2775771460"/>
      </p:ext>
    </p:extLst>
  </p:cSld>
  <p:clrMapOvr>
    <a:masterClrMapping/>
  </p:clrMapOvr>
  <mc:AlternateContent xmlns:mc="http://schemas.openxmlformats.org/markup-compatibility/2006" xmlns:p14="http://schemas.microsoft.com/office/powerpoint/2010/main">
    <mc:Choice Requires="p14">
      <p:transition spd="slow" p14:dur="2000" advTm="28277"/>
    </mc:Choice>
    <mc:Fallback xmlns="">
      <p:transition spd="slow" advTm="28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FB30A-92B2-6590-452F-6C96303A8326}"/>
              </a:ext>
            </a:extLst>
          </p:cNvPr>
          <p:cNvSpPr>
            <a:spLocks noGrp="1"/>
          </p:cNvSpPr>
          <p:nvPr>
            <p:ph type="title"/>
          </p:nvPr>
        </p:nvSpPr>
        <p:spPr/>
        <p:txBody>
          <a:bodyPr/>
          <a:lstStyle/>
          <a:p>
            <a:r>
              <a:rPr lang="en-CA" dirty="0"/>
              <a:t>RGB Colour Gamut</a:t>
            </a:r>
          </a:p>
        </p:txBody>
      </p:sp>
      <p:sp>
        <p:nvSpPr>
          <p:cNvPr id="3" name="Content Placeholder 2">
            <a:extLst>
              <a:ext uri="{FF2B5EF4-FFF2-40B4-BE49-F238E27FC236}">
                <a16:creationId xmlns:a16="http://schemas.microsoft.com/office/drawing/2014/main" id="{78D0F9AC-2AA1-F363-4C50-7D64B9A0FC6D}"/>
              </a:ext>
            </a:extLst>
          </p:cNvPr>
          <p:cNvSpPr>
            <a:spLocks noGrp="1"/>
          </p:cNvSpPr>
          <p:nvPr>
            <p:ph sz="quarter" idx="13"/>
          </p:nvPr>
        </p:nvSpPr>
        <p:spPr>
          <a:xfrm>
            <a:off x="549275" y="1230313"/>
            <a:ext cx="5241925" cy="3394075"/>
          </a:xfrm>
        </p:spPr>
        <p:txBody>
          <a:bodyPr>
            <a:normAutofit fontScale="47500" lnSpcReduction="20000"/>
          </a:bodyPr>
          <a:lstStyle/>
          <a:p>
            <a:pPr>
              <a:lnSpc>
                <a:spcPct val="120000"/>
              </a:lnSpc>
            </a:pPr>
            <a:r>
              <a:rPr lang="en-CA" sz="2900" dirty="0">
                <a:latin typeface="+mn-lt"/>
                <a:ea typeface="210 OmniGothic 050" panose="02020603020101020101" pitchFamily="18" charset="-127"/>
              </a:rPr>
              <a:t>The two main color models we’ll use:</a:t>
            </a:r>
          </a:p>
          <a:p>
            <a:pPr marL="457200" indent="-457200">
              <a:lnSpc>
                <a:spcPct val="120000"/>
              </a:lnSpc>
              <a:buFont typeface="Arial" panose="020B0604020202020204" pitchFamily="34" charset="0"/>
              <a:buChar char="•"/>
            </a:pPr>
            <a:r>
              <a:rPr lang="en-CA" sz="2900" dirty="0">
                <a:latin typeface="+mn-lt"/>
                <a:ea typeface="210 OmniGothic 050" panose="02020603020101020101" pitchFamily="18" charset="-127"/>
              </a:rPr>
              <a:t>RGB Mode or CMYK Mode</a:t>
            </a:r>
          </a:p>
          <a:p>
            <a:pPr marL="457200" indent="-457200">
              <a:lnSpc>
                <a:spcPct val="120000"/>
              </a:lnSpc>
              <a:buFont typeface="Arial" panose="020B0604020202020204" pitchFamily="34" charset="0"/>
              <a:buChar char="•"/>
            </a:pPr>
            <a:r>
              <a:rPr lang="en-CA" sz="2900" dirty="0">
                <a:latin typeface="+mn-lt"/>
                <a:ea typeface="210 OmniGothic 050" panose="02020603020101020101" pitchFamily="18" charset="-127"/>
              </a:rPr>
              <a:t>Decide which colour mode you will used based on where you will use the final image – Print (CMYK) or Screen (RGB)</a:t>
            </a:r>
          </a:p>
          <a:p>
            <a:pPr marL="0" lvl="1" indent="0">
              <a:lnSpc>
                <a:spcPct val="120000"/>
              </a:lnSpc>
              <a:spcBef>
                <a:spcPts val="563"/>
              </a:spcBef>
              <a:buNone/>
            </a:pPr>
            <a:r>
              <a:rPr lang="en-CA" sz="2900" b="1" dirty="0">
                <a:latin typeface="+mn-lt"/>
                <a:ea typeface="210 OmniGothic 050" panose="02020603020101020101" pitchFamily="18" charset="-127"/>
              </a:rPr>
              <a:t>RGB</a:t>
            </a:r>
            <a:r>
              <a:rPr lang="en-CA" sz="2900" dirty="0">
                <a:latin typeface="+mn-lt"/>
                <a:ea typeface="210 OmniGothic 050" panose="02020603020101020101" pitchFamily="18" charset="-127"/>
              </a:rPr>
              <a:t> has a wider </a:t>
            </a:r>
            <a:r>
              <a:rPr lang="en-CA" sz="2900" b="1" dirty="0">
                <a:latin typeface="+mn-lt"/>
                <a:ea typeface="210 OmniGothic 050" panose="02020603020101020101" pitchFamily="18" charset="-127"/>
              </a:rPr>
              <a:t>gamut</a:t>
            </a:r>
            <a:r>
              <a:rPr lang="en-CA" sz="2900" dirty="0">
                <a:latin typeface="+mn-lt"/>
                <a:ea typeface="210 OmniGothic 050" panose="02020603020101020101" pitchFamily="18" charset="-127"/>
              </a:rPr>
              <a:t> than </a:t>
            </a:r>
            <a:r>
              <a:rPr lang="en-CA" sz="2900" b="1" dirty="0">
                <a:latin typeface="+mn-lt"/>
                <a:ea typeface="210 OmniGothic 050" panose="02020603020101020101" pitchFamily="18" charset="-127"/>
              </a:rPr>
              <a:t>CMYK</a:t>
            </a:r>
            <a:r>
              <a:rPr lang="en-CA" sz="2900" dirty="0">
                <a:latin typeface="+mn-lt"/>
                <a:ea typeface="210 OmniGothic 050" panose="02020603020101020101" pitchFamily="18" charset="-127"/>
              </a:rPr>
              <a:t>, which means that not all </a:t>
            </a:r>
            <a:r>
              <a:rPr lang="en-CA" sz="2900" b="1" dirty="0">
                <a:latin typeface="+mn-lt"/>
                <a:ea typeface="210 OmniGothic 050" panose="02020603020101020101" pitchFamily="18" charset="-127"/>
              </a:rPr>
              <a:t>RGB</a:t>
            </a:r>
            <a:r>
              <a:rPr lang="en-CA" sz="2900" dirty="0">
                <a:latin typeface="+mn-lt"/>
                <a:ea typeface="210 OmniGothic 050" panose="02020603020101020101" pitchFamily="18" charset="-127"/>
              </a:rPr>
              <a:t> colors can be reproduced in </a:t>
            </a:r>
            <a:r>
              <a:rPr lang="en-CA" sz="2900" b="1" dirty="0">
                <a:latin typeface="+mn-lt"/>
                <a:ea typeface="210 OmniGothic 050" panose="02020603020101020101" pitchFamily="18" charset="-127"/>
              </a:rPr>
              <a:t>CMYK</a:t>
            </a:r>
            <a:r>
              <a:rPr lang="en-CA" sz="2900" dirty="0">
                <a:latin typeface="+mn-lt"/>
                <a:ea typeface="210 OmniGothic 050" panose="02020603020101020101" pitchFamily="18" charset="-127"/>
              </a:rPr>
              <a:t> (i.e. not all colors on screen can be reproduced in printed ink). The difference in </a:t>
            </a:r>
            <a:r>
              <a:rPr lang="en-CA" sz="2900" b="1" dirty="0">
                <a:latin typeface="+mn-lt"/>
                <a:ea typeface="210 OmniGothic 050" panose="02020603020101020101" pitchFamily="18" charset="-127"/>
              </a:rPr>
              <a:t>gamut</a:t>
            </a:r>
            <a:r>
              <a:rPr lang="en-CA" sz="2900" dirty="0">
                <a:latin typeface="+mn-lt"/>
                <a:ea typeface="210 OmniGothic 050" panose="02020603020101020101" pitchFamily="18" charset="-127"/>
              </a:rPr>
              <a:t> is most noticeable when dealing with very bright, vibrant colors. </a:t>
            </a:r>
          </a:p>
          <a:p>
            <a:pPr marL="0" lvl="1" indent="0">
              <a:lnSpc>
                <a:spcPct val="120000"/>
              </a:lnSpc>
              <a:spcBef>
                <a:spcPts val="563"/>
              </a:spcBef>
              <a:buNone/>
            </a:pPr>
            <a:r>
              <a:rPr lang="en-CA" sz="2900" dirty="0">
                <a:latin typeface="+mn-lt"/>
                <a:ea typeface="210 OmniGothic 050" panose="02020603020101020101" pitchFamily="18" charset="-127"/>
              </a:rPr>
              <a:t>Most higher quality screens can display all of the RGB colour gamut </a:t>
            </a:r>
          </a:p>
          <a:p>
            <a:endParaRPr lang="en-CA" dirty="0"/>
          </a:p>
        </p:txBody>
      </p:sp>
      <p:pic>
        <p:nvPicPr>
          <p:cNvPr id="5" name="Picture 4" descr="A screenshot comparison of RGB and CYMK colour gamuts">
            <a:extLst>
              <a:ext uri="{FF2B5EF4-FFF2-40B4-BE49-F238E27FC236}">
                <a16:creationId xmlns:a16="http://schemas.microsoft.com/office/drawing/2014/main" id="{B429B8F1-032B-72B7-2B30-95E440902595}"/>
              </a:ext>
            </a:extLst>
          </p:cNvPr>
          <p:cNvPicPr>
            <a:picLocks noChangeAspect="1"/>
          </p:cNvPicPr>
          <p:nvPr/>
        </p:nvPicPr>
        <p:blipFill>
          <a:blip r:embed="rId5"/>
          <a:stretch>
            <a:fillRect/>
          </a:stretch>
        </p:blipFill>
        <p:spPr>
          <a:xfrm>
            <a:off x="6019345" y="1009037"/>
            <a:ext cx="3876073" cy="3394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C7D320BE-6B5D-D370-C044-F9F2798B413A}"/>
              </a:ext>
            </a:extLst>
          </p:cNvPr>
          <p:cNvSpPr txBox="1"/>
          <p:nvPr/>
        </p:nvSpPr>
        <p:spPr>
          <a:xfrm>
            <a:off x="548947" y="3978057"/>
            <a:ext cx="4077986" cy="646331"/>
          </a:xfrm>
          <a:prstGeom prst="rect">
            <a:avLst/>
          </a:prstGeom>
          <a:noFill/>
        </p:spPr>
        <p:txBody>
          <a:bodyPr wrap="square">
            <a:spAutoFit/>
          </a:bodyPr>
          <a:lstStyle/>
          <a:p>
            <a:r>
              <a:rPr lang="en-CA" sz="1200" b="0" i="0" dirty="0" err="1">
                <a:solidFill>
                  <a:srgbClr val="05103E"/>
                </a:solidFill>
                <a:effectLst/>
              </a:rPr>
              <a:t>Pejanovic</a:t>
            </a:r>
            <a:r>
              <a:rPr lang="en-CA" sz="1200" b="0" i="0" dirty="0">
                <a:solidFill>
                  <a:srgbClr val="05103E"/>
                </a:solidFill>
                <a:effectLst/>
              </a:rPr>
              <a:t>, Filip, “RGB vs. CMYK Guide to Color Spaces”. </a:t>
            </a:r>
            <a:r>
              <a:rPr lang="en-CA" sz="1200" b="0" i="0" dirty="0" err="1">
                <a:solidFill>
                  <a:srgbClr val="05103E"/>
                </a:solidFill>
                <a:effectLst/>
              </a:rPr>
              <a:t>Printful</a:t>
            </a:r>
            <a:r>
              <a:rPr lang="en-CA" sz="1200" b="0" i="0" dirty="0">
                <a:solidFill>
                  <a:srgbClr val="05103E"/>
                </a:solidFill>
                <a:effectLst/>
              </a:rPr>
              <a:t>. </a:t>
            </a:r>
            <a:r>
              <a:rPr lang="en-CA" sz="1200" b="0" i="0" dirty="0">
                <a:solidFill>
                  <a:srgbClr val="05103E"/>
                </a:solidFill>
                <a:effectLst/>
                <a:hlinkClick r:id="rId6"/>
              </a:rPr>
              <a:t>https://www.printful.com/ca/blog/rgb-vs-cmyk-guide-to-color-systems</a:t>
            </a:r>
            <a:r>
              <a:rPr lang="en-CA" sz="1200" b="0" i="0" dirty="0">
                <a:solidFill>
                  <a:srgbClr val="05103E"/>
                </a:solidFill>
                <a:effectLst/>
              </a:rPr>
              <a:t>, Jun 6, 2023</a:t>
            </a:r>
            <a:endParaRPr lang="en-CA" sz="1200" dirty="0"/>
          </a:p>
        </p:txBody>
      </p:sp>
      <p:pic>
        <p:nvPicPr>
          <p:cNvPr id="18" name="Audio 17">
            <a:hlinkClick r:id="" action="ppaction://media"/>
            <a:extLst>
              <a:ext uri="{FF2B5EF4-FFF2-40B4-BE49-F238E27FC236}">
                <a16:creationId xmlns:a16="http://schemas.microsoft.com/office/drawing/2014/main" id="{CEF79C30-1D66-3E1D-330F-8AA3FCAA746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25896" t="-125896" r="-125896" b="-125896"/>
          <a:stretch>
            <a:fillRect/>
          </a:stretch>
        </p:blipFill>
        <p:spPr>
          <a:xfrm>
            <a:off x="8376920" y="3931920"/>
            <a:ext cx="1714500" cy="1714500"/>
          </a:xfrm>
          <a:prstGeom prst="ellipse">
            <a:avLst/>
          </a:prstGeom>
        </p:spPr>
      </p:pic>
    </p:spTree>
    <p:extLst>
      <p:ext uri="{BB962C8B-B14F-4D97-AF65-F5344CB8AC3E}">
        <p14:creationId xmlns:p14="http://schemas.microsoft.com/office/powerpoint/2010/main" val="4170007223"/>
      </p:ext>
    </p:extLst>
  </p:cSld>
  <p:clrMapOvr>
    <a:masterClrMapping/>
  </p:clrMapOvr>
  <mc:AlternateContent xmlns:mc="http://schemas.openxmlformats.org/markup-compatibility/2006" xmlns:p14="http://schemas.microsoft.com/office/powerpoint/2010/main">
    <mc:Choice Requires="p14">
      <p:transition spd="slow" p14:dur="2000" advTm="55424"/>
    </mc:Choice>
    <mc:Fallback xmlns="">
      <p:transition spd="slow" advTm="55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A5707-E9F5-F29B-CFD3-93BC4F41D9F8}"/>
              </a:ext>
            </a:extLst>
          </p:cNvPr>
          <p:cNvSpPr>
            <a:spLocks noGrp="1"/>
          </p:cNvSpPr>
          <p:nvPr>
            <p:ph type="title"/>
          </p:nvPr>
        </p:nvSpPr>
        <p:spPr/>
        <p:txBody>
          <a:bodyPr/>
          <a:lstStyle/>
          <a:p>
            <a:r>
              <a:rPr lang="en-CA" dirty="0">
                <a:latin typeface="+mj-lt"/>
              </a:rPr>
              <a:t>Opening Photoshop</a:t>
            </a:r>
          </a:p>
        </p:txBody>
      </p:sp>
      <p:sp>
        <p:nvSpPr>
          <p:cNvPr id="3" name="Content Placeholder 2">
            <a:extLst>
              <a:ext uri="{FF2B5EF4-FFF2-40B4-BE49-F238E27FC236}">
                <a16:creationId xmlns:a16="http://schemas.microsoft.com/office/drawing/2014/main" id="{BE80F0DE-5CD2-B7BE-B710-98E4FCB62C6D}"/>
              </a:ext>
            </a:extLst>
          </p:cNvPr>
          <p:cNvSpPr>
            <a:spLocks noGrp="1"/>
          </p:cNvSpPr>
          <p:nvPr>
            <p:ph sz="quarter" idx="13"/>
          </p:nvPr>
        </p:nvSpPr>
        <p:spPr>
          <a:xfrm>
            <a:off x="549275" y="1230313"/>
            <a:ext cx="3310031" cy="3394075"/>
          </a:xfrm>
        </p:spPr>
        <p:txBody>
          <a:bodyPr/>
          <a:lstStyle/>
          <a:p>
            <a:r>
              <a:rPr lang="en-CA" dirty="0"/>
              <a:t>Once </a:t>
            </a:r>
            <a:r>
              <a:rPr lang="en-CA" dirty="0">
                <a:latin typeface="+mn-lt"/>
              </a:rPr>
              <a:t>you have downloaded the Creative Cloud Desktop App. </a:t>
            </a:r>
          </a:p>
          <a:p>
            <a:pPr marL="457200" indent="-457200">
              <a:buFontTx/>
              <a:buChar char="-"/>
            </a:pPr>
            <a:r>
              <a:rPr lang="en-CA" dirty="0">
                <a:latin typeface="+mn-lt"/>
              </a:rPr>
              <a:t>Install Photoshop</a:t>
            </a:r>
          </a:p>
          <a:p>
            <a:pPr marL="457200" indent="-457200">
              <a:buFontTx/>
              <a:buChar char="-"/>
            </a:pPr>
            <a:r>
              <a:rPr lang="en-CA" dirty="0">
                <a:latin typeface="+mn-lt"/>
              </a:rPr>
              <a:t>Open </a:t>
            </a:r>
            <a:r>
              <a:rPr lang="en-CA" dirty="0"/>
              <a:t>Photoshop</a:t>
            </a:r>
          </a:p>
        </p:txBody>
      </p:sp>
      <p:pic>
        <p:nvPicPr>
          <p:cNvPr id="5" name="Picture 4" descr="A screenshot of the homepage of Adobe Creative Cloud">
            <a:extLst>
              <a:ext uri="{FF2B5EF4-FFF2-40B4-BE49-F238E27FC236}">
                <a16:creationId xmlns:a16="http://schemas.microsoft.com/office/drawing/2014/main" id="{0BBBAE37-6D24-DC62-5EAE-219EB2049041}"/>
              </a:ext>
            </a:extLst>
          </p:cNvPr>
          <p:cNvPicPr>
            <a:picLocks noChangeAspect="1"/>
          </p:cNvPicPr>
          <p:nvPr/>
        </p:nvPicPr>
        <p:blipFill rotWithShape="1">
          <a:blip r:embed="rId2"/>
          <a:srcRect l="3030" t="36029" r="-1"/>
          <a:stretch/>
        </p:blipFill>
        <p:spPr>
          <a:xfrm>
            <a:off x="3859306" y="1090612"/>
            <a:ext cx="6024282" cy="2062990"/>
          </a:xfrm>
          <a:prstGeom prst="rect">
            <a:avLst/>
          </a:prstGeom>
        </p:spPr>
      </p:pic>
    </p:spTree>
    <p:extLst>
      <p:ext uri="{BB962C8B-B14F-4D97-AF65-F5344CB8AC3E}">
        <p14:creationId xmlns:p14="http://schemas.microsoft.com/office/powerpoint/2010/main" val="38547007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DCB25-F297-1EF9-D5F7-04E31FBD68ED}"/>
              </a:ext>
            </a:extLst>
          </p:cNvPr>
          <p:cNvSpPr>
            <a:spLocks noGrp="1"/>
          </p:cNvSpPr>
          <p:nvPr>
            <p:ph type="title"/>
          </p:nvPr>
        </p:nvSpPr>
        <p:spPr/>
        <p:txBody>
          <a:bodyPr/>
          <a:lstStyle/>
          <a:p>
            <a:r>
              <a:rPr lang="en-CA" dirty="0">
                <a:latin typeface="+mj-lt"/>
              </a:rPr>
              <a:t>Creating a New File</a:t>
            </a:r>
          </a:p>
        </p:txBody>
      </p:sp>
      <p:sp>
        <p:nvSpPr>
          <p:cNvPr id="3" name="Content Placeholder 2">
            <a:extLst>
              <a:ext uri="{FF2B5EF4-FFF2-40B4-BE49-F238E27FC236}">
                <a16:creationId xmlns:a16="http://schemas.microsoft.com/office/drawing/2014/main" id="{4A6260FF-B6BC-B69D-2301-3C98D975750A}"/>
              </a:ext>
            </a:extLst>
          </p:cNvPr>
          <p:cNvSpPr>
            <a:spLocks noGrp="1"/>
          </p:cNvSpPr>
          <p:nvPr>
            <p:ph sz="quarter" idx="13"/>
          </p:nvPr>
        </p:nvSpPr>
        <p:spPr>
          <a:xfrm>
            <a:off x="549275" y="1230313"/>
            <a:ext cx="3175560" cy="3449263"/>
          </a:xfrm>
        </p:spPr>
        <p:txBody>
          <a:bodyPr>
            <a:normAutofit fontScale="92500" lnSpcReduction="20000"/>
          </a:bodyPr>
          <a:lstStyle/>
          <a:p>
            <a:r>
              <a:rPr lang="en-US" dirty="0">
                <a:latin typeface="+mn-lt"/>
              </a:rPr>
              <a:t>Click File&gt;New on the Menu bar</a:t>
            </a:r>
          </a:p>
          <a:p>
            <a:r>
              <a:rPr lang="en-US" dirty="0">
                <a:latin typeface="+mn-lt"/>
              </a:rPr>
              <a:t>Enter a width in the Width text box or choose preset</a:t>
            </a:r>
          </a:p>
          <a:p>
            <a:r>
              <a:rPr lang="en-US" dirty="0">
                <a:latin typeface="+mn-lt"/>
              </a:rPr>
              <a:t>Set orientation, Resolution, </a:t>
            </a:r>
            <a:r>
              <a:rPr lang="en-US" dirty="0" err="1">
                <a:latin typeface="+mn-lt"/>
              </a:rPr>
              <a:t>Colour</a:t>
            </a:r>
            <a:r>
              <a:rPr lang="en-US" dirty="0">
                <a:latin typeface="+mn-lt"/>
              </a:rPr>
              <a:t> mode and background contents</a:t>
            </a:r>
          </a:p>
        </p:txBody>
      </p:sp>
      <p:pic>
        <p:nvPicPr>
          <p:cNvPr id="6" name="Picture 5" descr="A screenshot of the photoshop new document dialogue box">
            <a:extLst>
              <a:ext uri="{FF2B5EF4-FFF2-40B4-BE49-F238E27FC236}">
                <a16:creationId xmlns:a16="http://schemas.microsoft.com/office/drawing/2014/main" id="{A301F434-0085-65A2-E2F0-0D359AD1329B}"/>
              </a:ext>
            </a:extLst>
          </p:cNvPr>
          <p:cNvPicPr>
            <a:picLocks noChangeAspect="1"/>
          </p:cNvPicPr>
          <p:nvPr/>
        </p:nvPicPr>
        <p:blipFill>
          <a:blip r:embed="rId2"/>
          <a:stretch>
            <a:fillRect/>
          </a:stretch>
        </p:blipFill>
        <p:spPr>
          <a:xfrm>
            <a:off x="4183995" y="462385"/>
            <a:ext cx="5580112" cy="3938585"/>
          </a:xfrm>
          <a:prstGeom prst="rect">
            <a:avLst/>
          </a:prstGeom>
        </p:spPr>
      </p:pic>
    </p:spTree>
    <p:extLst>
      <p:ext uri="{BB962C8B-B14F-4D97-AF65-F5344CB8AC3E}">
        <p14:creationId xmlns:p14="http://schemas.microsoft.com/office/powerpoint/2010/main" val="589856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B7EA-E948-57DD-C569-AA9C45DA5C13}"/>
              </a:ext>
            </a:extLst>
          </p:cNvPr>
          <p:cNvSpPr>
            <a:spLocks noGrp="1"/>
          </p:cNvSpPr>
          <p:nvPr>
            <p:ph type="title"/>
          </p:nvPr>
        </p:nvSpPr>
        <p:spPr/>
        <p:txBody>
          <a:bodyPr/>
          <a:lstStyle/>
          <a:p>
            <a:r>
              <a:rPr lang="en-CA" dirty="0"/>
              <a:t>Opening an Existing File</a:t>
            </a:r>
          </a:p>
        </p:txBody>
      </p:sp>
      <p:sp>
        <p:nvSpPr>
          <p:cNvPr id="3" name="Content Placeholder 2">
            <a:extLst>
              <a:ext uri="{FF2B5EF4-FFF2-40B4-BE49-F238E27FC236}">
                <a16:creationId xmlns:a16="http://schemas.microsoft.com/office/drawing/2014/main" id="{D54ACC5B-483E-E7B5-53C8-2B3543CE17B1}"/>
              </a:ext>
            </a:extLst>
          </p:cNvPr>
          <p:cNvSpPr>
            <a:spLocks noGrp="1"/>
          </p:cNvSpPr>
          <p:nvPr>
            <p:ph sz="quarter" idx="13"/>
          </p:nvPr>
        </p:nvSpPr>
        <p:spPr/>
        <p:txBody>
          <a:bodyPr/>
          <a:lstStyle/>
          <a:p>
            <a:r>
              <a:rPr lang="en-US" sz="2400" dirty="0">
                <a:latin typeface="+mn-lt"/>
                <a:ea typeface="ADLaM Display" panose="020F0502020204030204" pitchFamily="2" charset="0"/>
                <a:cs typeface="ADLaM Display" panose="020F0502020204030204" pitchFamily="2" charset="0"/>
              </a:rPr>
              <a:t>Use the File menu to open a file:</a:t>
            </a:r>
          </a:p>
          <a:p>
            <a:pPr marL="514350" indent="-514350">
              <a:buFont typeface="+mj-lt"/>
              <a:buAutoNum type="arabicPeriod"/>
            </a:pPr>
            <a:r>
              <a:rPr lang="en-US" sz="2400" dirty="0">
                <a:latin typeface="+mn-lt"/>
                <a:ea typeface="ADLaM Display" panose="020F0502020204030204" pitchFamily="2" charset="0"/>
                <a:cs typeface="ADLaM Display" panose="020F0502020204030204" pitchFamily="2" charset="0"/>
              </a:rPr>
              <a:t>Click File (Menu bar) &gt; Open</a:t>
            </a:r>
          </a:p>
          <a:p>
            <a:pPr marL="514350" indent="-514350">
              <a:buFont typeface="+mj-lt"/>
              <a:buAutoNum type="arabicPeriod"/>
            </a:pPr>
            <a:r>
              <a:rPr lang="en-US" sz="2400" dirty="0">
                <a:latin typeface="+mn-lt"/>
                <a:ea typeface="ADLaM Display" panose="020F0502020204030204" pitchFamily="2" charset="0"/>
                <a:cs typeface="ADLaM Display" panose="020F0502020204030204" pitchFamily="2" charset="0"/>
              </a:rPr>
              <a:t>Click the Look in or From list arrow</a:t>
            </a:r>
          </a:p>
          <a:p>
            <a:pPr marL="514350" indent="-514350">
              <a:buFont typeface="+mj-lt"/>
              <a:buAutoNum type="arabicPeriod"/>
            </a:pPr>
            <a:r>
              <a:rPr lang="en-US" sz="2400" dirty="0">
                <a:latin typeface="+mn-lt"/>
                <a:ea typeface="ADLaM Display" panose="020F0502020204030204" pitchFamily="2" charset="0"/>
                <a:cs typeface="ADLaM Display" panose="020F0502020204030204" pitchFamily="2" charset="0"/>
              </a:rPr>
              <a:t>Navigate to the location of the file</a:t>
            </a:r>
          </a:p>
          <a:p>
            <a:pPr marL="514350" indent="-514350">
              <a:buFont typeface="+mj-lt"/>
              <a:buAutoNum type="arabicPeriod"/>
            </a:pPr>
            <a:r>
              <a:rPr lang="en-US" sz="2400" dirty="0">
                <a:latin typeface="+mn-lt"/>
                <a:ea typeface="ADLaM Display" panose="020F0502020204030204" pitchFamily="2" charset="0"/>
                <a:cs typeface="ADLaM Display" panose="020F0502020204030204" pitchFamily="2" charset="0"/>
              </a:rPr>
              <a:t>Click the filename, then click Open</a:t>
            </a:r>
          </a:p>
          <a:p>
            <a:endParaRPr lang="en-CA" dirty="0"/>
          </a:p>
        </p:txBody>
      </p:sp>
      <p:pic>
        <p:nvPicPr>
          <p:cNvPr id="5" name="Picture 4" descr="Screenshot of open file in Photoshop">
            <a:extLst>
              <a:ext uri="{FF2B5EF4-FFF2-40B4-BE49-F238E27FC236}">
                <a16:creationId xmlns:a16="http://schemas.microsoft.com/office/drawing/2014/main" id="{93F01B7A-084E-CAC5-6E1E-A57ADA04FA28}"/>
              </a:ext>
            </a:extLst>
          </p:cNvPr>
          <p:cNvPicPr>
            <a:picLocks noChangeAspect="1"/>
          </p:cNvPicPr>
          <p:nvPr/>
        </p:nvPicPr>
        <p:blipFill>
          <a:blip r:embed="rId3"/>
          <a:stretch>
            <a:fillRect/>
          </a:stretch>
        </p:blipFill>
        <p:spPr>
          <a:xfrm>
            <a:off x="5678498" y="809452"/>
            <a:ext cx="3932392" cy="3814936"/>
          </a:xfrm>
          <a:prstGeom prst="rect">
            <a:avLst/>
          </a:prstGeom>
        </p:spPr>
      </p:pic>
    </p:spTree>
    <p:extLst>
      <p:ext uri="{BB962C8B-B14F-4D97-AF65-F5344CB8AC3E}">
        <p14:creationId xmlns:p14="http://schemas.microsoft.com/office/powerpoint/2010/main" val="1136833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E5411CC-E76A-99DE-21CC-FEA768946696}"/>
              </a:ext>
              <a:ext uri="{C183D7F6-B498-43B3-948B-1728B52AA6E4}">
                <adec:decorative xmlns:adec="http://schemas.microsoft.com/office/drawing/2017/decorative" val="1"/>
              </a:ext>
            </a:extLst>
          </p:cNvPr>
          <p:cNvSpPr/>
          <p:nvPr/>
        </p:nvSpPr>
        <p:spPr>
          <a:xfrm>
            <a:off x="-94129" y="4453362"/>
            <a:ext cx="10254129" cy="143214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itle 1">
            <a:extLst>
              <a:ext uri="{FF2B5EF4-FFF2-40B4-BE49-F238E27FC236}">
                <a16:creationId xmlns:a16="http://schemas.microsoft.com/office/drawing/2014/main" id="{749A5DEB-3B6E-3CF7-06EE-6FC2113A8231}"/>
              </a:ext>
            </a:extLst>
          </p:cNvPr>
          <p:cNvSpPr>
            <a:spLocks noGrp="1"/>
          </p:cNvSpPr>
          <p:nvPr>
            <p:ph type="title"/>
          </p:nvPr>
        </p:nvSpPr>
        <p:spPr>
          <a:xfrm>
            <a:off x="548946" y="7307"/>
            <a:ext cx="9062107" cy="925438"/>
          </a:xfrm>
        </p:spPr>
        <p:txBody>
          <a:bodyPr/>
          <a:lstStyle/>
          <a:p>
            <a:r>
              <a:rPr lang="en-CA" dirty="0">
                <a:solidFill>
                  <a:schemeClr val="bg2"/>
                </a:solidFill>
                <a:latin typeface="+mj-lt"/>
              </a:rPr>
              <a:t>The Photoshop Workspace</a:t>
            </a:r>
          </a:p>
        </p:txBody>
      </p:sp>
      <p:pic>
        <p:nvPicPr>
          <p:cNvPr id="4" name="Picture 3" descr="An open Photoshop document">
            <a:extLst>
              <a:ext uri="{FF2B5EF4-FFF2-40B4-BE49-F238E27FC236}">
                <a16:creationId xmlns:a16="http://schemas.microsoft.com/office/drawing/2014/main" id="{50FDD61F-F28C-45D1-2136-1D36ADC492DA}"/>
              </a:ext>
            </a:extLst>
          </p:cNvPr>
          <p:cNvPicPr>
            <a:picLocks noChangeAspect="1"/>
          </p:cNvPicPr>
          <p:nvPr/>
        </p:nvPicPr>
        <p:blipFill>
          <a:blip r:embed="rId3"/>
          <a:stretch>
            <a:fillRect/>
          </a:stretch>
        </p:blipFill>
        <p:spPr>
          <a:xfrm>
            <a:off x="2251849" y="775156"/>
            <a:ext cx="7452320" cy="4648780"/>
          </a:xfrm>
          <a:prstGeom prst="rect">
            <a:avLst/>
          </a:prstGeom>
        </p:spPr>
      </p:pic>
      <p:sp>
        <p:nvSpPr>
          <p:cNvPr id="5" name="Text Box 14">
            <a:extLst>
              <a:ext uri="{FF2B5EF4-FFF2-40B4-BE49-F238E27FC236}">
                <a16:creationId xmlns:a16="http://schemas.microsoft.com/office/drawing/2014/main" id="{6709116E-6276-0AA8-6173-9E69233D6A69}"/>
              </a:ext>
            </a:extLst>
          </p:cNvPr>
          <p:cNvSpPr txBox="1">
            <a:spLocks noChangeArrowheads="1"/>
          </p:cNvSpPr>
          <p:nvPr/>
        </p:nvSpPr>
        <p:spPr bwMode="auto">
          <a:xfrm>
            <a:off x="3994341" y="3708278"/>
            <a:ext cx="1604963" cy="307777"/>
          </a:xfrm>
          <a:prstGeom prst="rect">
            <a:avLst/>
          </a:prstGeom>
          <a:solidFill>
            <a:schemeClr val="bg1"/>
          </a:solidFill>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spcBef>
                <a:spcPct val="50000"/>
              </a:spcBef>
            </a:pPr>
            <a:r>
              <a:rPr lang="en-US" sz="1400" b="1" dirty="0">
                <a:solidFill>
                  <a:schemeClr val="tx1"/>
                </a:solidFill>
                <a:latin typeface="Calibri" pitchFamily="34" charset="0"/>
              </a:rPr>
              <a:t>Workspace</a:t>
            </a:r>
          </a:p>
        </p:txBody>
      </p:sp>
      <p:sp>
        <p:nvSpPr>
          <p:cNvPr id="6" name="AutoShape 15">
            <a:extLst>
              <a:ext uri="{FF2B5EF4-FFF2-40B4-BE49-F238E27FC236}">
                <a16:creationId xmlns:a16="http://schemas.microsoft.com/office/drawing/2014/main" id="{66B53B9E-810C-C864-F7A4-58C28B86C7CD}"/>
              </a:ext>
            </a:extLst>
          </p:cNvPr>
          <p:cNvSpPr>
            <a:spLocks/>
          </p:cNvSpPr>
          <p:nvPr/>
        </p:nvSpPr>
        <p:spPr bwMode="auto">
          <a:xfrm>
            <a:off x="390097" y="3330644"/>
            <a:ext cx="1110513" cy="293089"/>
          </a:xfrm>
          <a:prstGeom prst="borderCallout1">
            <a:avLst>
              <a:gd name="adj1" fmla="val 8627"/>
              <a:gd name="adj2" fmla="val 94883"/>
              <a:gd name="adj3" fmla="val 3531"/>
              <a:gd name="adj4" fmla="val 176674"/>
            </a:avLst>
          </a:prstGeom>
          <a:solidFill>
            <a:schemeClr val="bg1"/>
          </a:solidFill>
          <a:ln>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Tools Bar</a:t>
            </a:r>
          </a:p>
        </p:txBody>
      </p:sp>
      <p:sp>
        <p:nvSpPr>
          <p:cNvPr id="7" name="AutoShape 16">
            <a:extLst>
              <a:ext uri="{FF2B5EF4-FFF2-40B4-BE49-F238E27FC236}">
                <a16:creationId xmlns:a16="http://schemas.microsoft.com/office/drawing/2014/main" id="{585193CE-1F26-0DC7-8A0D-BA462B78CB71}"/>
              </a:ext>
            </a:extLst>
          </p:cNvPr>
          <p:cNvSpPr>
            <a:spLocks/>
          </p:cNvSpPr>
          <p:nvPr/>
        </p:nvSpPr>
        <p:spPr bwMode="auto">
          <a:xfrm>
            <a:off x="8544496" y="3753968"/>
            <a:ext cx="836794" cy="216396"/>
          </a:xfrm>
          <a:prstGeom prst="borderCallout1">
            <a:avLst>
              <a:gd name="adj1" fmla="val 71640"/>
              <a:gd name="adj2" fmla="val -1496"/>
              <a:gd name="adj3" fmla="val -159660"/>
              <a:gd name="adj4" fmla="val -48909"/>
            </a:avLst>
          </a:prstGeom>
          <a:solidFill>
            <a:schemeClr val="bg1"/>
          </a:solidFill>
          <a:ln>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Panels</a:t>
            </a:r>
          </a:p>
        </p:txBody>
      </p:sp>
      <p:sp>
        <p:nvSpPr>
          <p:cNvPr id="8" name="AutoShape 20">
            <a:extLst>
              <a:ext uri="{FF2B5EF4-FFF2-40B4-BE49-F238E27FC236}">
                <a16:creationId xmlns:a16="http://schemas.microsoft.com/office/drawing/2014/main" id="{5F09F0B0-249D-240B-70BF-DB3C7AD4F638}"/>
              </a:ext>
            </a:extLst>
          </p:cNvPr>
          <p:cNvSpPr>
            <a:spLocks/>
          </p:cNvSpPr>
          <p:nvPr/>
        </p:nvSpPr>
        <p:spPr bwMode="auto">
          <a:xfrm>
            <a:off x="4866178" y="5501525"/>
            <a:ext cx="1080120" cy="281747"/>
          </a:xfrm>
          <a:prstGeom prst="borderCallout1">
            <a:avLst>
              <a:gd name="adj1" fmla="val 42907"/>
              <a:gd name="adj2" fmla="val 214"/>
              <a:gd name="adj3" fmla="val -43532"/>
              <a:gd name="adj4" fmla="val -101466"/>
            </a:avLst>
          </a:prstGeom>
          <a:solidFill>
            <a:schemeClr val="bg1"/>
          </a:solidFill>
          <a:ln>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Status</a:t>
            </a:r>
            <a:r>
              <a:rPr lang="en-US" sz="1400" b="1" dirty="0">
                <a:solidFill>
                  <a:srgbClr val="00B0F0"/>
                </a:solidFill>
                <a:latin typeface="Calibri" pitchFamily="34" charset="0"/>
              </a:rPr>
              <a:t> </a:t>
            </a:r>
            <a:r>
              <a:rPr lang="en-US" sz="1400" b="1" dirty="0">
                <a:solidFill>
                  <a:schemeClr val="tx1"/>
                </a:solidFill>
                <a:latin typeface="Calibri" pitchFamily="34" charset="0"/>
              </a:rPr>
              <a:t>bar</a:t>
            </a:r>
          </a:p>
        </p:txBody>
      </p:sp>
      <p:sp>
        <p:nvSpPr>
          <p:cNvPr id="9" name="AutoShape 21">
            <a:extLst>
              <a:ext uri="{FF2B5EF4-FFF2-40B4-BE49-F238E27FC236}">
                <a16:creationId xmlns:a16="http://schemas.microsoft.com/office/drawing/2014/main" id="{902FBC49-4ED4-AE43-4F4B-A80225A3895B}"/>
              </a:ext>
            </a:extLst>
          </p:cNvPr>
          <p:cNvSpPr>
            <a:spLocks/>
          </p:cNvSpPr>
          <p:nvPr/>
        </p:nvSpPr>
        <p:spPr bwMode="auto">
          <a:xfrm>
            <a:off x="5835424" y="1503684"/>
            <a:ext cx="1224136" cy="474241"/>
          </a:xfrm>
          <a:prstGeom prst="borderCallout1">
            <a:avLst>
              <a:gd name="adj1" fmla="val -4000"/>
              <a:gd name="adj2" fmla="val 47944"/>
              <a:gd name="adj3" fmla="val -127326"/>
              <a:gd name="adj4" fmla="val -45233"/>
            </a:avLst>
          </a:prstGeom>
          <a:solidFill>
            <a:schemeClr val="bg1"/>
          </a:solidFill>
          <a:ln>
            <a:solidFill>
              <a:schemeClr val="accent1"/>
            </a:solidFill>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Application  bar</a:t>
            </a:r>
          </a:p>
        </p:txBody>
      </p:sp>
      <p:sp>
        <p:nvSpPr>
          <p:cNvPr id="10" name="AutoShape 15">
            <a:extLst>
              <a:ext uri="{FF2B5EF4-FFF2-40B4-BE49-F238E27FC236}">
                <a16:creationId xmlns:a16="http://schemas.microsoft.com/office/drawing/2014/main" id="{1ECE41AA-0DAB-20B4-AF8B-FDAE5897BAF8}"/>
              </a:ext>
            </a:extLst>
          </p:cNvPr>
          <p:cNvSpPr>
            <a:spLocks/>
          </p:cNvSpPr>
          <p:nvPr/>
        </p:nvSpPr>
        <p:spPr bwMode="auto">
          <a:xfrm>
            <a:off x="973342" y="884840"/>
            <a:ext cx="836794" cy="607203"/>
          </a:xfrm>
          <a:prstGeom prst="borderCallout1">
            <a:avLst>
              <a:gd name="adj1" fmla="val 50321"/>
              <a:gd name="adj2" fmla="val 101029"/>
              <a:gd name="adj3" fmla="val 32565"/>
              <a:gd name="adj4" fmla="val 140443"/>
            </a:avLst>
          </a:prstGeom>
          <a:solidFill>
            <a:schemeClr val="bg1"/>
          </a:solidFill>
          <a:ln>
            <a:solidFill>
              <a:srgbClr val="C00000"/>
            </a:solidFill>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Options bar</a:t>
            </a:r>
          </a:p>
        </p:txBody>
      </p:sp>
      <p:sp>
        <p:nvSpPr>
          <p:cNvPr id="11" name="Rectangle 10">
            <a:extLst>
              <a:ext uri="{FF2B5EF4-FFF2-40B4-BE49-F238E27FC236}">
                <a16:creationId xmlns:a16="http://schemas.microsoft.com/office/drawing/2014/main" id="{ECCCA7DA-A9AB-0D8F-63D3-215C7FD09AEE}"/>
              </a:ext>
              <a:ext uri="{C183D7F6-B498-43B3-948B-1728B52AA6E4}">
                <adec:decorative xmlns:adec="http://schemas.microsoft.com/office/drawing/2017/decorative" val="1"/>
              </a:ext>
            </a:extLst>
          </p:cNvPr>
          <p:cNvSpPr/>
          <p:nvPr/>
        </p:nvSpPr>
        <p:spPr>
          <a:xfrm>
            <a:off x="2186115" y="741308"/>
            <a:ext cx="3528392" cy="18392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A44D93E2-CDA2-8DFF-DF82-4DE01E54D2EF}"/>
              </a:ext>
              <a:ext uri="{C183D7F6-B498-43B3-948B-1728B52AA6E4}">
                <adec:decorative xmlns:adec="http://schemas.microsoft.com/office/drawing/2017/decorative" val="1"/>
              </a:ext>
            </a:extLst>
          </p:cNvPr>
          <p:cNvSpPr/>
          <p:nvPr/>
        </p:nvSpPr>
        <p:spPr>
          <a:xfrm>
            <a:off x="2186115" y="973803"/>
            <a:ext cx="7518054" cy="214639"/>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Left Bracket 12">
            <a:extLst>
              <a:ext uri="{FF2B5EF4-FFF2-40B4-BE49-F238E27FC236}">
                <a16:creationId xmlns:a16="http://schemas.microsoft.com/office/drawing/2014/main" id="{7AF73026-B91F-8F12-824E-4D84628D830A}"/>
              </a:ext>
              <a:ext uri="{C183D7F6-B498-43B3-948B-1728B52AA6E4}">
                <adec:decorative xmlns:adec="http://schemas.microsoft.com/office/drawing/2017/decorative" val="1"/>
              </a:ext>
            </a:extLst>
          </p:cNvPr>
          <p:cNvSpPr/>
          <p:nvPr/>
        </p:nvSpPr>
        <p:spPr>
          <a:xfrm>
            <a:off x="2186115" y="1299346"/>
            <a:ext cx="65734" cy="3672408"/>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ectangle 13">
            <a:extLst>
              <a:ext uri="{FF2B5EF4-FFF2-40B4-BE49-F238E27FC236}">
                <a16:creationId xmlns:a16="http://schemas.microsoft.com/office/drawing/2014/main" id="{FCD9C392-4203-9441-846A-3F558DDD313D}"/>
              </a:ext>
              <a:ext uri="{C183D7F6-B498-43B3-948B-1728B52AA6E4}">
                <adec:decorative xmlns:adec="http://schemas.microsoft.com/office/drawing/2017/decorative" val="1"/>
              </a:ext>
            </a:extLst>
          </p:cNvPr>
          <p:cNvSpPr/>
          <p:nvPr/>
        </p:nvSpPr>
        <p:spPr>
          <a:xfrm>
            <a:off x="2543615" y="1233196"/>
            <a:ext cx="4968552" cy="400120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7FFB2FBC-F0EE-3A80-D361-5BFB6C61F5BD}"/>
              </a:ext>
              <a:ext uri="{C183D7F6-B498-43B3-948B-1728B52AA6E4}">
                <adec:decorative xmlns:adec="http://schemas.microsoft.com/office/drawing/2017/decorative" val="1"/>
              </a:ext>
            </a:extLst>
          </p:cNvPr>
          <p:cNvSpPr/>
          <p:nvPr/>
        </p:nvSpPr>
        <p:spPr>
          <a:xfrm flipH="1">
            <a:off x="7611657" y="1237010"/>
            <a:ext cx="2158246" cy="4264516"/>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Picture 15" descr="a screenshot of the contextual task bar">
            <a:extLst>
              <a:ext uri="{FF2B5EF4-FFF2-40B4-BE49-F238E27FC236}">
                <a16:creationId xmlns:a16="http://schemas.microsoft.com/office/drawing/2014/main" id="{5314FDDB-B2D1-A9D1-8E6D-D8B803331B19}"/>
              </a:ext>
            </a:extLst>
          </p:cNvPr>
          <p:cNvPicPr>
            <a:picLocks noChangeAspect="1"/>
          </p:cNvPicPr>
          <p:nvPr/>
        </p:nvPicPr>
        <p:blipFill>
          <a:blip r:embed="rId4"/>
          <a:stretch>
            <a:fillRect/>
          </a:stretch>
        </p:blipFill>
        <p:spPr>
          <a:xfrm>
            <a:off x="3119679" y="4539706"/>
            <a:ext cx="3939881" cy="342930"/>
          </a:xfrm>
          <a:prstGeom prst="rect">
            <a:avLst/>
          </a:prstGeom>
        </p:spPr>
      </p:pic>
      <p:sp>
        <p:nvSpPr>
          <p:cNvPr id="17" name="AutoShape 15">
            <a:extLst>
              <a:ext uri="{FF2B5EF4-FFF2-40B4-BE49-F238E27FC236}">
                <a16:creationId xmlns:a16="http://schemas.microsoft.com/office/drawing/2014/main" id="{DCB7942C-F94A-D060-473E-E5C4EBA24961}"/>
              </a:ext>
            </a:extLst>
          </p:cNvPr>
          <p:cNvSpPr>
            <a:spLocks/>
          </p:cNvSpPr>
          <p:nvPr/>
        </p:nvSpPr>
        <p:spPr bwMode="auto">
          <a:xfrm>
            <a:off x="914733" y="4862946"/>
            <a:ext cx="1124826" cy="560990"/>
          </a:xfrm>
          <a:prstGeom prst="borderCallout1">
            <a:avLst>
              <a:gd name="adj1" fmla="val 8627"/>
              <a:gd name="adj2" fmla="val 94883"/>
              <a:gd name="adj3" fmla="val -21879"/>
              <a:gd name="adj4" fmla="val 348591"/>
            </a:avLst>
          </a:prstGeom>
          <a:solidFill>
            <a:schemeClr val="bg1"/>
          </a:solidFill>
          <a:ln>
            <a:headEnd/>
            <a:tailEnd type="triangle" w="med" len="med"/>
          </a:ln>
        </p:spPr>
        <p:style>
          <a:lnRef idx="1">
            <a:schemeClr val="accent1"/>
          </a:lnRef>
          <a:fillRef idx="2">
            <a:schemeClr val="accent1"/>
          </a:fillRef>
          <a:effectRef idx="1">
            <a:schemeClr val="accent1"/>
          </a:effectRef>
          <a:fontRef idx="minor">
            <a:schemeClr val="dk1"/>
          </a:fontRef>
        </p:style>
        <p:txBody>
          <a:bodyPr anchor="ctr" anchorCtr="1"/>
          <a:lstStyle/>
          <a:p>
            <a:pPr algn="ctr"/>
            <a:r>
              <a:rPr lang="en-US" sz="1400" b="1" dirty="0">
                <a:solidFill>
                  <a:schemeClr val="tx1"/>
                </a:solidFill>
                <a:latin typeface="Calibri" pitchFamily="34" charset="0"/>
              </a:rPr>
              <a:t>Contextual Task Bar</a:t>
            </a:r>
          </a:p>
        </p:txBody>
      </p:sp>
    </p:spTree>
    <p:extLst>
      <p:ext uri="{BB962C8B-B14F-4D97-AF65-F5344CB8AC3E}">
        <p14:creationId xmlns:p14="http://schemas.microsoft.com/office/powerpoint/2010/main" val="1839962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80D72-D588-10BF-753B-8DD6F7FAA0BA}"/>
              </a:ext>
            </a:extLst>
          </p:cNvPr>
          <p:cNvSpPr>
            <a:spLocks noGrp="1"/>
          </p:cNvSpPr>
          <p:nvPr>
            <p:ph type="title"/>
          </p:nvPr>
        </p:nvSpPr>
        <p:spPr/>
        <p:txBody>
          <a:bodyPr/>
          <a:lstStyle/>
          <a:p>
            <a:r>
              <a:rPr lang="en-CA" dirty="0"/>
              <a:t>The Photoshop Workspace</a:t>
            </a:r>
          </a:p>
        </p:txBody>
      </p:sp>
      <p:sp>
        <p:nvSpPr>
          <p:cNvPr id="3" name="Content Placeholder 2">
            <a:extLst>
              <a:ext uri="{FF2B5EF4-FFF2-40B4-BE49-F238E27FC236}">
                <a16:creationId xmlns:a16="http://schemas.microsoft.com/office/drawing/2014/main" id="{EE912367-E4B0-5B8C-B8EB-66F5DBEE9550}"/>
              </a:ext>
            </a:extLst>
          </p:cNvPr>
          <p:cNvSpPr>
            <a:spLocks noGrp="1"/>
          </p:cNvSpPr>
          <p:nvPr>
            <p:ph sz="quarter" idx="13"/>
          </p:nvPr>
        </p:nvSpPr>
        <p:spPr/>
        <p:txBody>
          <a:bodyPr>
            <a:normAutofit fontScale="55000" lnSpcReduction="20000"/>
          </a:bodyPr>
          <a:lstStyle/>
          <a:p>
            <a:r>
              <a:rPr lang="en-CA" dirty="0">
                <a:latin typeface="+mn-lt"/>
              </a:rPr>
              <a:t>The Workspace includes the following elements:</a:t>
            </a:r>
          </a:p>
          <a:p>
            <a:pPr marL="457200" indent="-457200">
              <a:buFont typeface="Arial" panose="020B0604020202020204" pitchFamily="34" charset="0"/>
              <a:buChar char="•"/>
            </a:pPr>
            <a:r>
              <a:rPr lang="en-CA" dirty="0">
                <a:latin typeface="+mn-lt"/>
              </a:rPr>
              <a:t>Document Window - displays the file you’re working on. Document windows can be tabbed and, in certain cases, grouped and docked. Application Bar - contains menus</a:t>
            </a:r>
          </a:p>
          <a:p>
            <a:pPr marL="457200" indent="-457200">
              <a:buFont typeface="Arial" panose="020B0604020202020204" pitchFamily="34" charset="0"/>
              <a:buChar char="•"/>
            </a:pPr>
            <a:r>
              <a:rPr lang="en-CA" dirty="0">
                <a:latin typeface="+mn-lt"/>
              </a:rPr>
              <a:t>Tools Bar - contains tools for creating and editing images, artwork, page elements, and so on. Related tools are grouped.</a:t>
            </a:r>
          </a:p>
          <a:p>
            <a:pPr marL="457200" indent="-457200">
              <a:buFont typeface="Arial" panose="020B0604020202020204" pitchFamily="34" charset="0"/>
              <a:buChar char="•"/>
            </a:pPr>
            <a:r>
              <a:rPr lang="en-CA" dirty="0">
                <a:latin typeface="+mn-lt"/>
              </a:rPr>
              <a:t>Status bar – displays the size of the file your working on and the current zoom level</a:t>
            </a:r>
          </a:p>
          <a:p>
            <a:pPr marL="457200" indent="-457200">
              <a:buFont typeface="Arial" panose="020B0604020202020204" pitchFamily="34" charset="0"/>
              <a:buChar char="•"/>
            </a:pPr>
            <a:r>
              <a:rPr lang="en-CA" dirty="0">
                <a:latin typeface="+mn-lt"/>
              </a:rPr>
              <a:t>Panels - Helps you monitor and modify your work. Panels can be grouped, stacked, or docked.</a:t>
            </a:r>
          </a:p>
          <a:p>
            <a:pPr marL="457200" indent="-457200">
              <a:buFont typeface="Arial" panose="020B0604020202020204" pitchFamily="34" charset="0"/>
              <a:buChar char="•"/>
            </a:pPr>
            <a:r>
              <a:rPr lang="en-CA" dirty="0">
                <a:latin typeface="+mn-lt"/>
              </a:rPr>
              <a:t>Options bar - Displays options for the currently selected tool.</a:t>
            </a:r>
          </a:p>
          <a:p>
            <a:pPr marL="457200" indent="-457200">
              <a:buFont typeface="Arial" panose="020B0604020202020204" pitchFamily="34" charset="0"/>
              <a:buChar char="•"/>
            </a:pPr>
            <a:r>
              <a:rPr lang="en-CA" dirty="0">
                <a:latin typeface="+mn-lt"/>
              </a:rPr>
              <a:t>Contextual Task Bar -  Provides common tools, actions and next steps based on the files you are working on. </a:t>
            </a:r>
          </a:p>
          <a:p>
            <a:endParaRPr lang="en-CA" dirty="0"/>
          </a:p>
        </p:txBody>
      </p:sp>
    </p:spTree>
    <p:extLst>
      <p:ext uri="{BB962C8B-B14F-4D97-AF65-F5344CB8AC3E}">
        <p14:creationId xmlns:p14="http://schemas.microsoft.com/office/powerpoint/2010/main" val="2876909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7B142-8FF9-AC9A-F3ED-32C89635AB96}"/>
              </a:ext>
            </a:extLst>
          </p:cNvPr>
          <p:cNvSpPr>
            <a:spLocks noGrp="1"/>
          </p:cNvSpPr>
          <p:nvPr>
            <p:ph type="title"/>
          </p:nvPr>
        </p:nvSpPr>
        <p:spPr/>
        <p:txBody>
          <a:bodyPr/>
          <a:lstStyle/>
          <a:p>
            <a:r>
              <a:rPr lang="en-CA" dirty="0"/>
              <a:t>Using Panels</a:t>
            </a:r>
          </a:p>
        </p:txBody>
      </p:sp>
      <p:sp>
        <p:nvSpPr>
          <p:cNvPr id="3" name="Content Placeholder 2">
            <a:extLst>
              <a:ext uri="{FF2B5EF4-FFF2-40B4-BE49-F238E27FC236}">
                <a16:creationId xmlns:a16="http://schemas.microsoft.com/office/drawing/2014/main" id="{21AD88A4-2E6F-E568-425B-48D77C734D06}"/>
              </a:ext>
            </a:extLst>
          </p:cNvPr>
          <p:cNvSpPr>
            <a:spLocks noGrp="1"/>
          </p:cNvSpPr>
          <p:nvPr>
            <p:ph sz="quarter" idx="13"/>
          </p:nvPr>
        </p:nvSpPr>
        <p:spPr>
          <a:xfrm>
            <a:off x="548946" y="1160462"/>
            <a:ext cx="5521654" cy="3394075"/>
          </a:xfrm>
        </p:spPr>
        <p:txBody>
          <a:bodyPr>
            <a:normAutofit fontScale="85000" lnSpcReduction="20000"/>
          </a:bodyPr>
          <a:lstStyle/>
          <a:p>
            <a:pPr marL="457200" indent="-457200">
              <a:buFont typeface="Arial" panose="020B0604020202020204" pitchFamily="34" charset="0"/>
              <a:buChar char="•"/>
            </a:pPr>
            <a:r>
              <a:rPr lang="en-CA" dirty="0">
                <a:latin typeface="+mn-lt"/>
              </a:rPr>
              <a:t>Use panels to modify images</a:t>
            </a:r>
          </a:p>
          <a:p>
            <a:pPr marL="457200" indent="-457200">
              <a:buFont typeface="Arial" panose="020B0604020202020204" pitchFamily="34" charset="0"/>
              <a:buChar char="•"/>
            </a:pPr>
            <a:r>
              <a:rPr lang="en-CA" dirty="0">
                <a:latin typeface="+mn-lt"/>
              </a:rPr>
              <a:t>Find all panels under View</a:t>
            </a:r>
          </a:p>
          <a:p>
            <a:pPr marL="457200" indent="-457200">
              <a:buFont typeface="Arial" panose="020B0604020202020204" pitchFamily="34" charset="0"/>
              <a:buChar char="•"/>
            </a:pPr>
            <a:r>
              <a:rPr lang="en-CA" dirty="0">
                <a:latin typeface="+mn-lt"/>
              </a:rPr>
              <a:t>Adobe groups multiple panels that go together (</a:t>
            </a:r>
            <a:r>
              <a:rPr lang="en-CA" dirty="0" err="1">
                <a:latin typeface="+mn-lt"/>
              </a:rPr>
              <a:t>e.g</a:t>
            </a:r>
            <a:r>
              <a:rPr lang="en-CA" dirty="0">
                <a:latin typeface="+mn-lt"/>
              </a:rPr>
              <a:t> colour, swatches, gradients, patterns)</a:t>
            </a:r>
          </a:p>
          <a:p>
            <a:pPr marL="457200" indent="-457200">
              <a:buFont typeface="Arial" panose="020B0604020202020204" pitchFamily="34" charset="0"/>
              <a:buChar char="•"/>
            </a:pPr>
            <a:r>
              <a:rPr lang="en-CA" dirty="0">
                <a:latin typeface="+mn-lt"/>
              </a:rPr>
              <a:t>Panels can be separated and moved around the workspace </a:t>
            </a:r>
          </a:p>
          <a:p>
            <a:pPr marL="457200" indent="-457200">
              <a:buFont typeface="Arial" panose="020B0604020202020204" pitchFamily="34" charset="0"/>
              <a:buChar char="•"/>
            </a:pPr>
            <a:r>
              <a:rPr lang="en-CA" dirty="0">
                <a:latin typeface="+mn-lt"/>
              </a:rPr>
              <a:t>Each panel contains an options button </a:t>
            </a:r>
            <a:br>
              <a:rPr lang="en-CA" dirty="0">
                <a:latin typeface="+mn-lt"/>
              </a:rPr>
            </a:br>
            <a:r>
              <a:rPr lang="en-CA" dirty="0">
                <a:latin typeface="+mn-lt"/>
              </a:rPr>
              <a:t>and a menu</a:t>
            </a:r>
          </a:p>
        </p:txBody>
      </p:sp>
    </p:spTree>
    <p:extLst>
      <p:ext uri="{BB962C8B-B14F-4D97-AF65-F5344CB8AC3E}">
        <p14:creationId xmlns:p14="http://schemas.microsoft.com/office/powerpoint/2010/main" val="1318959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5FA7077-63EB-B5D8-2083-650D81CB8450}"/>
              </a:ext>
            </a:extLst>
          </p:cNvPr>
          <p:cNvSpPr>
            <a:spLocks noGrp="1"/>
          </p:cNvSpPr>
          <p:nvPr>
            <p:ph type="title"/>
          </p:nvPr>
        </p:nvSpPr>
        <p:spPr>
          <a:xfrm>
            <a:off x="548947" y="304271"/>
            <a:ext cx="9062107" cy="925438"/>
          </a:xfrm>
        </p:spPr>
        <p:txBody>
          <a:bodyPr/>
          <a:lstStyle/>
          <a:p>
            <a:r>
              <a:rPr lang="en-CA" dirty="0"/>
              <a:t>Using Panels</a:t>
            </a:r>
          </a:p>
        </p:txBody>
      </p:sp>
      <p:sp>
        <p:nvSpPr>
          <p:cNvPr id="10" name="TextBox 9">
            <a:extLst>
              <a:ext uri="{FF2B5EF4-FFF2-40B4-BE49-F238E27FC236}">
                <a16:creationId xmlns:a16="http://schemas.microsoft.com/office/drawing/2014/main" id="{1F8BDA9E-8801-D2FE-1A51-952D12548DC8}"/>
              </a:ext>
            </a:extLst>
          </p:cNvPr>
          <p:cNvSpPr txBox="1"/>
          <p:nvPr/>
        </p:nvSpPr>
        <p:spPr>
          <a:xfrm>
            <a:off x="62404" y="2396313"/>
            <a:ext cx="1007533" cy="740587"/>
          </a:xfrm>
          <a:prstGeom prst="rect">
            <a:avLst/>
          </a:prstGeom>
          <a:noFill/>
        </p:spPr>
        <p:txBody>
          <a:bodyPr wrap="square" rtlCol="0">
            <a:spAutoFit/>
          </a:bodyPr>
          <a:lstStyle/>
          <a:p>
            <a:r>
              <a:rPr lang="en-CA" dirty="0">
                <a:solidFill>
                  <a:schemeClr val="bg2"/>
                </a:solidFill>
              </a:rPr>
              <a:t>The open swatches panel</a:t>
            </a:r>
          </a:p>
        </p:txBody>
      </p:sp>
      <p:pic>
        <p:nvPicPr>
          <p:cNvPr id="6" name="Picture 5" descr="A screenshot of the swatches panel">
            <a:extLst>
              <a:ext uri="{FF2B5EF4-FFF2-40B4-BE49-F238E27FC236}">
                <a16:creationId xmlns:a16="http://schemas.microsoft.com/office/drawing/2014/main" id="{87EF8636-1A00-7EBC-AB42-DE0B5C530505}"/>
              </a:ext>
            </a:extLst>
          </p:cNvPr>
          <p:cNvPicPr>
            <a:picLocks noChangeAspect="1"/>
          </p:cNvPicPr>
          <p:nvPr/>
        </p:nvPicPr>
        <p:blipFill>
          <a:blip r:embed="rId2"/>
          <a:stretch>
            <a:fillRect/>
          </a:stretch>
        </p:blipFill>
        <p:spPr>
          <a:xfrm>
            <a:off x="1024321" y="1055213"/>
            <a:ext cx="2972058" cy="3604572"/>
          </a:xfrm>
          <a:prstGeom prst="rect">
            <a:avLst/>
          </a:prstGeom>
        </p:spPr>
      </p:pic>
      <p:sp>
        <p:nvSpPr>
          <p:cNvPr id="7" name="TextBox 6">
            <a:extLst>
              <a:ext uri="{FF2B5EF4-FFF2-40B4-BE49-F238E27FC236}">
                <a16:creationId xmlns:a16="http://schemas.microsoft.com/office/drawing/2014/main" id="{A09F3755-1641-4F3E-725E-6457B4E67C3A}"/>
              </a:ext>
            </a:extLst>
          </p:cNvPr>
          <p:cNvSpPr txBox="1"/>
          <p:nvPr/>
        </p:nvSpPr>
        <p:spPr>
          <a:xfrm>
            <a:off x="4676692" y="2180228"/>
            <a:ext cx="1007533" cy="956672"/>
          </a:xfrm>
          <a:prstGeom prst="rect">
            <a:avLst/>
          </a:prstGeom>
          <a:noFill/>
        </p:spPr>
        <p:txBody>
          <a:bodyPr wrap="square" rtlCol="0">
            <a:spAutoFit/>
          </a:bodyPr>
          <a:lstStyle/>
          <a:p>
            <a:r>
              <a:rPr lang="en-CA" dirty="0">
                <a:solidFill>
                  <a:schemeClr val="bg2"/>
                </a:solidFill>
              </a:rPr>
              <a:t>Find all panels under the view menu</a:t>
            </a:r>
          </a:p>
        </p:txBody>
      </p:sp>
      <p:pic>
        <p:nvPicPr>
          <p:cNvPr id="5" name="Picture 4" descr="A screenshot of the view menu dropdown">
            <a:extLst>
              <a:ext uri="{FF2B5EF4-FFF2-40B4-BE49-F238E27FC236}">
                <a16:creationId xmlns:a16="http://schemas.microsoft.com/office/drawing/2014/main" id="{A641E6BA-5CAB-396A-BB55-FBAA9BC48268}"/>
              </a:ext>
            </a:extLst>
          </p:cNvPr>
          <p:cNvPicPr>
            <a:picLocks noChangeAspect="1"/>
          </p:cNvPicPr>
          <p:nvPr/>
        </p:nvPicPr>
        <p:blipFill>
          <a:blip r:embed="rId3"/>
          <a:stretch>
            <a:fillRect/>
          </a:stretch>
        </p:blipFill>
        <p:spPr>
          <a:xfrm>
            <a:off x="5974152" y="237065"/>
            <a:ext cx="1631966" cy="5240867"/>
          </a:xfrm>
          <a:prstGeom prst="rect">
            <a:avLst/>
          </a:prstGeom>
        </p:spPr>
      </p:pic>
      <p:sp>
        <p:nvSpPr>
          <p:cNvPr id="8" name="Rectangle 7">
            <a:extLst>
              <a:ext uri="{FF2B5EF4-FFF2-40B4-BE49-F238E27FC236}">
                <a16:creationId xmlns:a16="http://schemas.microsoft.com/office/drawing/2014/main" id="{9E9AE4D7-C345-F8DF-3CAB-4909C0DBC2D7}"/>
              </a:ext>
              <a:ext uri="{C183D7F6-B498-43B3-948B-1728B52AA6E4}">
                <adec:decorative xmlns:adec="http://schemas.microsoft.com/office/drawing/2017/decorative" val="1"/>
              </a:ext>
            </a:extLst>
          </p:cNvPr>
          <p:cNvSpPr/>
          <p:nvPr/>
        </p:nvSpPr>
        <p:spPr>
          <a:xfrm>
            <a:off x="5854569" y="852705"/>
            <a:ext cx="1871132" cy="4278095"/>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80428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15B85C-38B8-3CA3-4D52-6F8B56965F6F}"/>
              </a:ext>
            </a:extLst>
          </p:cNvPr>
          <p:cNvPicPr>
            <a:picLocks noChangeAspect="1"/>
          </p:cNvPicPr>
          <p:nvPr/>
        </p:nvPicPr>
        <p:blipFill rotWithShape="1">
          <a:blip r:embed="rId2"/>
          <a:srcRect l="49965" b="32585"/>
          <a:stretch/>
        </p:blipFill>
        <p:spPr>
          <a:xfrm>
            <a:off x="5624853" y="653696"/>
            <a:ext cx="4211815" cy="3678399"/>
          </a:xfrm>
          <a:prstGeom prst="rect">
            <a:avLst/>
          </a:prstGeom>
        </p:spPr>
      </p:pic>
      <p:sp>
        <p:nvSpPr>
          <p:cNvPr id="2" name="Title 1">
            <a:extLst>
              <a:ext uri="{FF2B5EF4-FFF2-40B4-BE49-F238E27FC236}">
                <a16:creationId xmlns:a16="http://schemas.microsoft.com/office/drawing/2014/main" id="{7B18B237-7E4C-4829-757D-AE8F4220CD6D}"/>
              </a:ext>
            </a:extLst>
          </p:cNvPr>
          <p:cNvSpPr>
            <a:spLocks noGrp="1"/>
          </p:cNvSpPr>
          <p:nvPr>
            <p:ph type="title"/>
          </p:nvPr>
        </p:nvSpPr>
        <p:spPr/>
        <p:txBody>
          <a:bodyPr/>
          <a:lstStyle/>
          <a:p>
            <a:r>
              <a:rPr lang="en-CA" dirty="0">
                <a:latin typeface="+mj-lt"/>
              </a:rPr>
              <a:t>Customizing the Workspace</a:t>
            </a:r>
          </a:p>
        </p:txBody>
      </p:sp>
      <p:sp>
        <p:nvSpPr>
          <p:cNvPr id="3" name="Content Placeholder 2">
            <a:extLst>
              <a:ext uri="{FF2B5EF4-FFF2-40B4-BE49-F238E27FC236}">
                <a16:creationId xmlns:a16="http://schemas.microsoft.com/office/drawing/2014/main" id="{17881012-88B3-AD32-3A60-F0A416EBB48E}"/>
              </a:ext>
            </a:extLst>
          </p:cNvPr>
          <p:cNvSpPr>
            <a:spLocks noGrp="1"/>
          </p:cNvSpPr>
          <p:nvPr>
            <p:ph sz="quarter" idx="13"/>
          </p:nvPr>
        </p:nvSpPr>
        <p:spPr>
          <a:xfrm>
            <a:off x="549275" y="1230313"/>
            <a:ext cx="4700058" cy="3394075"/>
          </a:xfrm>
        </p:spPr>
        <p:txBody>
          <a:bodyPr/>
          <a:lstStyle/>
          <a:p>
            <a:pPr marL="342900" indent="-342900">
              <a:buFont typeface="Arial" panose="020B0604020202020204" pitchFamily="34" charset="0"/>
              <a:buChar char="•"/>
            </a:pPr>
            <a:r>
              <a:rPr lang="en-US" sz="2400" dirty="0">
                <a:solidFill>
                  <a:schemeClr val="bg2"/>
                </a:solidFill>
                <a:latin typeface="+mn-lt"/>
              </a:rPr>
              <a:t>Choose a pre-set workspace to suit they type of project </a:t>
            </a:r>
          </a:p>
          <a:p>
            <a:pPr marL="342900" indent="-342900">
              <a:buFont typeface="Arial" panose="020B0604020202020204" pitchFamily="34" charset="0"/>
              <a:buChar char="•"/>
            </a:pPr>
            <a:r>
              <a:rPr lang="en-US" sz="2400" dirty="0">
                <a:solidFill>
                  <a:schemeClr val="bg2"/>
                </a:solidFill>
                <a:latin typeface="+mn-lt"/>
              </a:rPr>
              <a:t>When panels get disorganized click “</a:t>
            </a:r>
            <a:r>
              <a:rPr lang="en-US" sz="2400" dirty="0" err="1">
                <a:solidFill>
                  <a:schemeClr val="bg2"/>
                </a:solidFill>
                <a:latin typeface="+mn-lt"/>
              </a:rPr>
              <a:t>Reset_panelname</a:t>
            </a:r>
            <a:r>
              <a:rPr lang="en-US" sz="2400" dirty="0">
                <a:latin typeface="+mn-lt"/>
              </a:rPr>
              <a:t>”</a:t>
            </a:r>
          </a:p>
          <a:p>
            <a:endParaRPr lang="en-CA" dirty="0"/>
          </a:p>
        </p:txBody>
      </p:sp>
      <p:sp>
        <p:nvSpPr>
          <p:cNvPr id="4" name="Rectangle 3">
            <a:extLst>
              <a:ext uri="{FF2B5EF4-FFF2-40B4-BE49-F238E27FC236}">
                <a16:creationId xmlns:a16="http://schemas.microsoft.com/office/drawing/2014/main" id="{FE606C40-6306-EEAB-FA68-3E2C0EF25BBC}"/>
              </a:ext>
            </a:extLst>
          </p:cNvPr>
          <p:cNvSpPr/>
          <p:nvPr/>
        </p:nvSpPr>
        <p:spPr>
          <a:xfrm>
            <a:off x="8530605" y="1229709"/>
            <a:ext cx="1080120" cy="864096"/>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 name="Straight Arrow Connector 4">
            <a:extLst>
              <a:ext uri="{FF2B5EF4-FFF2-40B4-BE49-F238E27FC236}">
                <a16:creationId xmlns:a16="http://schemas.microsoft.com/office/drawing/2014/main" id="{AF3906BD-6A89-F89B-A352-4E6F79483BE4}"/>
              </a:ext>
            </a:extLst>
          </p:cNvPr>
          <p:cNvCxnSpPr>
            <a:cxnSpLocks/>
          </p:cNvCxnSpPr>
          <p:nvPr/>
        </p:nvCxnSpPr>
        <p:spPr>
          <a:xfrm flipV="1">
            <a:off x="5373066" y="1981200"/>
            <a:ext cx="2915801" cy="804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793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3B3C8-65FA-3F02-0C97-14149802803B}"/>
              </a:ext>
            </a:extLst>
          </p:cNvPr>
          <p:cNvSpPr>
            <a:spLocks noGrp="1"/>
          </p:cNvSpPr>
          <p:nvPr>
            <p:ph type="title"/>
          </p:nvPr>
        </p:nvSpPr>
        <p:spPr/>
        <p:txBody>
          <a:bodyPr/>
          <a:lstStyle/>
          <a:p>
            <a:r>
              <a:rPr lang="en-US" dirty="0"/>
              <a:t>Customizing the Workspace</a:t>
            </a:r>
            <a:endParaRPr lang="en-CA" dirty="0"/>
          </a:p>
        </p:txBody>
      </p:sp>
      <p:sp>
        <p:nvSpPr>
          <p:cNvPr id="3" name="Content Placeholder 2">
            <a:extLst>
              <a:ext uri="{FF2B5EF4-FFF2-40B4-BE49-F238E27FC236}">
                <a16:creationId xmlns:a16="http://schemas.microsoft.com/office/drawing/2014/main" id="{40BFD5FA-608B-91D0-EB4B-ED9D6ADCC4AB}"/>
              </a:ext>
            </a:extLst>
          </p:cNvPr>
          <p:cNvSpPr>
            <a:spLocks noGrp="1"/>
          </p:cNvSpPr>
          <p:nvPr>
            <p:ph sz="quarter" idx="13"/>
          </p:nvPr>
        </p:nvSpPr>
        <p:spPr>
          <a:xfrm>
            <a:off x="549275" y="1230313"/>
            <a:ext cx="5953125" cy="3394075"/>
          </a:xfrm>
        </p:spPr>
        <p:txBody>
          <a:bodyPr>
            <a:normAutofit fontScale="92500" lnSpcReduction="10000"/>
          </a:bodyPr>
          <a:lstStyle/>
          <a:p>
            <a:r>
              <a:rPr lang="en-US" dirty="0">
                <a:latin typeface="+mn-lt"/>
                <a:ea typeface="210 OmniGothic 050" panose="02020603020101020101" pitchFamily="18" charset="-127"/>
              </a:rPr>
              <a:t>Customize the workspace by opening panels from window menu panels to suit your working style</a:t>
            </a:r>
          </a:p>
          <a:p>
            <a:r>
              <a:rPr lang="en-US" dirty="0">
                <a:latin typeface="+mn-lt"/>
                <a:ea typeface="210 OmniGothic 050" panose="02020603020101020101" pitchFamily="18" charset="-127"/>
              </a:rPr>
              <a:t>To save a custom workspace:</a:t>
            </a:r>
          </a:p>
          <a:p>
            <a:pPr marL="457200" indent="-457200">
              <a:buFont typeface="Arial" panose="020B0604020202020204" pitchFamily="34" charset="0"/>
              <a:buChar char="•"/>
            </a:pPr>
            <a:r>
              <a:rPr lang="en-US" dirty="0">
                <a:latin typeface="+mn-lt"/>
                <a:ea typeface="210 OmniGothic 050" panose="02020603020101020101" pitchFamily="18" charset="-127"/>
              </a:rPr>
              <a:t>Click the workspace switcher on the Menu bar, click New Workspace, type a name, then click Save or choose a preset workspace</a:t>
            </a:r>
          </a:p>
          <a:p>
            <a:endParaRPr lang="en-CA" dirty="0"/>
          </a:p>
        </p:txBody>
      </p:sp>
      <p:pic>
        <p:nvPicPr>
          <p:cNvPr id="4" name="Picture 3" descr="A screenshot of dropdown menu to set up a new workspace">
            <a:extLst>
              <a:ext uri="{FF2B5EF4-FFF2-40B4-BE49-F238E27FC236}">
                <a16:creationId xmlns:a16="http://schemas.microsoft.com/office/drawing/2014/main" id="{B5AEE610-72E6-C77E-3BD9-EEFC693C3757}"/>
              </a:ext>
            </a:extLst>
          </p:cNvPr>
          <p:cNvPicPr>
            <a:picLocks noChangeAspect="1"/>
          </p:cNvPicPr>
          <p:nvPr/>
        </p:nvPicPr>
        <p:blipFill rotWithShape="1">
          <a:blip r:embed="rId2"/>
          <a:srcRect l="85385" t="6627" r="836" b="67006"/>
          <a:stretch/>
        </p:blipFill>
        <p:spPr>
          <a:xfrm>
            <a:off x="6653137" y="1083733"/>
            <a:ext cx="2215194" cy="2683744"/>
          </a:xfrm>
          <a:prstGeom prst="rect">
            <a:avLst/>
          </a:prstGeom>
        </p:spPr>
      </p:pic>
      <p:sp>
        <p:nvSpPr>
          <p:cNvPr id="7" name="Rectangle 6">
            <a:extLst>
              <a:ext uri="{FF2B5EF4-FFF2-40B4-BE49-F238E27FC236}">
                <a16:creationId xmlns:a16="http://schemas.microsoft.com/office/drawing/2014/main" id="{55C27A4B-2AB0-0778-507C-99574FE562C4}"/>
              </a:ext>
              <a:ext uri="{C183D7F6-B498-43B3-948B-1728B52AA6E4}">
                <adec:decorative xmlns:adec="http://schemas.microsoft.com/office/drawing/2017/decorative" val="1"/>
              </a:ext>
            </a:extLst>
          </p:cNvPr>
          <p:cNvSpPr/>
          <p:nvPr/>
        </p:nvSpPr>
        <p:spPr>
          <a:xfrm>
            <a:off x="6752036" y="3259667"/>
            <a:ext cx="1871132" cy="33866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461589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2307-2593-497C-76AD-BD30D0EEC147}"/>
              </a:ext>
            </a:extLst>
          </p:cNvPr>
          <p:cNvSpPr>
            <a:spLocks noGrp="1"/>
          </p:cNvSpPr>
          <p:nvPr>
            <p:ph type="title"/>
          </p:nvPr>
        </p:nvSpPr>
        <p:spPr/>
        <p:txBody>
          <a:bodyPr/>
          <a:lstStyle/>
          <a:p>
            <a:r>
              <a:rPr lang="en-CA" dirty="0"/>
              <a:t>The Tool Bar</a:t>
            </a:r>
          </a:p>
        </p:txBody>
      </p:sp>
      <p:sp>
        <p:nvSpPr>
          <p:cNvPr id="3" name="Content Placeholder 2">
            <a:extLst>
              <a:ext uri="{FF2B5EF4-FFF2-40B4-BE49-F238E27FC236}">
                <a16:creationId xmlns:a16="http://schemas.microsoft.com/office/drawing/2014/main" id="{06CC9F10-F581-A3B7-94BB-115D7E86F664}"/>
              </a:ext>
            </a:extLst>
          </p:cNvPr>
          <p:cNvSpPr>
            <a:spLocks noGrp="1"/>
          </p:cNvSpPr>
          <p:nvPr>
            <p:ph sz="quarter" idx="13"/>
          </p:nvPr>
        </p:nvSpPr>
        <p:spPr>
          <a:xfrm>
            <a:off x="549274" y="1230314"/>
            <a:ext cx="4115859" cy="3206220"/>
          </a:xfrm>
        </p:spPr>
        <p:txBody>
          <a:bodyPr>
            <a:normAutofit fontScale="92500" lnSpcReduction="10000"/>
          </a:bodyPr>
          <a:lstStyle/>
          <a:p>
            <a:pPr marL="342900" indent="-342900">
              <a:buFont typeface="Arial" panose="020B0604020202020204" pitchFamily="34" charset="0"/>
              <a:buChar char="•"/>
            </a:pPr>
            <a:r>
              <a:rPr lang="en-US" sz="2400" dirty="0">
                <a:latin typeface="+mn-lt"/>
              </a:rPr>
              <a:t>Use tools in Photoshop to perform actions </a:t>
            </a:r>
            <a:br>
              <a:rPr lang="en-US" sz="2400" dirty="0">
                <a:latin typeface="+mn-lt"/>
              </a:rPr>
            </a:br>
            <a:r>
              <a:rPr lang="en-US" sz="2400" dirty="0">
                <a:latin typeface="+mn-lt"/>
              </a:rPr>
              <a:t>(e.g., zoom, type text, etc.)</a:t>
            </a:r>
          </a:p>
          <a:p>
            <a:pPr marL="342900" indent="-342900">
              <a:buFont typeface="Arial" panose="020B0604020202020204" pitchFamily="34" charset="0"/>
              <a:buChar char="•"/>
            </a:pPr>
            <a:r>
              <a:rPr lang="en-US" sz="2400" dirty="0">
                <a:latin typeface="+mn-lt"/>
              </a:rPr>
              <a:t>Point to a tool to view a ScreenTip that provides the name or function of the tool </a:t>
            </a:r>
          </a:p>
          <a:p>
            <a:pPr marL="342900" indent="-342900">
              <a:buFont typeface="Arial" panose="020B0604020202020204" pitchFamily="34" charset="0"/>
              <a:buChar char="•"/>
            </a:pPr>
            <a:r>
              <a:rPr lang="en-US" sz="2400" dirty="0">
                <a:latin typeface="+mn-lt"/>
              </a:rPr>
              <a:t>The options bar is context dependent, so it will change options as you change tools</a:t>
            </a:r>
          </a:p>
          <a:p>
            <a:endParaRPr lang="en-CA" dirty="0"/>
          </a:p>
        </p:txBody>
      </p:sp>
      <p:pic>
        <p:nvPicPr>
          <p:cNvPr id="9" name="Picture 8" descr="A screenshot of a tooltip">
            <a:extLst>
              <a:ext uri="{FF2B5EF4-FFF2-40B4-BE49-F238E27FC236}">
                <a16:creationId xmlns:a16="http://schemas.microsoft.com/office/drawing/2014/main" id="{239524D3-0342-D7CB-15B9-BBDABEEDEB26}"/>
              </a:ext>
            </a:extLst>
          </p:cNvPr>
          <p:cNvPicPr>
            <a:picLocks noChangeAspect="1"/>
          </p:cNvPicPr>
          <p:nvPr/>
        </p:nvPicPr>
        <p:blipFill>
          <a:blip r:embed="rId2"/>
          <a:stretch>
            <a:fillRect/>
          </a:stretch>
        </p:blipFill>
        <p:spPr>
          <a:xfrm>
            <a:off x="5080000" y="548331"/>
            <a:ext cx="2263336" cy="3566469"/>
          </a:xfrm>
          <a:prstGeom prst="rect">
            <a:avLst/>
          </a:prstGeom>
        </p:spPr>
      </p:pic>
      <p:sp>
        <p:nvSpPr>
          <p:cNvPr id="10" name="TextBox 9">
            <a:extLst>
              <a:ext uri="{FF2B5EF4-FFF2-40B4-BE49-F238E27FC236}">
                <a16:creationId xmlns:a16="http://schemas.microsoft.com/office/drawing/2014/main" id="{7CB1FBE6-70B4-6420-73D6-FC681B242FA7}"/>
              </a:ext>
            </a:extLst>
          </p:cNvPr>
          <p:cNvSpPr txBox="1"/>
          <p:nvPr/>
        </p:nvSpPr>
        <p:spPr>
          <a:xfrm>
            <a:off x="4972751" y="4204651"/>
            <a:ext cx="2497222" cy="308418"/>
          </a:xfrm>
          <a:prstGeom prst="rect">
            <a:avLst/>
          </a:prstGeom>
          <a:noFill/>
        </p:spPr>
        <p:txBody>
          <a:bodyPr wrap="none" rtlCol="0">
            <a:spAutoFit/>
          </a:bodyPr>
          <a:lstStyle/>
          <a:p>
            <a:r>
              <a:rPr lang="en-CA" dirty="0">
                <a:solidFill>
                  <a:schemeClr val="bg2"/>
                </a:solidFill>
              </a:rPr>
              <a:t>Hover over a tool to see tool tip</a:t>
            </a:r>
          </a:p>
        </p:txBody>
      </p:sp>
    </p:spTree>
    <p:extLst>
      <p:ext uri="{BB962C8B-B14F-4D97-AF65-F5344CB8AC3E}">
        <p14:creationId xmlns:p14="http://schemas.microsoft.com/office/powerpoint/2010/main" val="24248763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2307-2593-497C-76AD-BD30D0EEC147}"/>
              </a:ext>
            </a:extLst>
          </p:cNvPr>
          <p:cNvSpPr>
            <a:spLocks noGrp="1"/>
          </p:cNvSpPr>
          <p:nvPr>
            <p:ph type="title"/>
          </p:nvPr>
        </p:nvSpPr>
        <p:spPr/>
        <p:txBody>
          <a:bodyPr/>
          <a:lstStyle/>
          <a:p>
            <a:r>
              <a:rPr lang="en-CA" dirty="0"/>
              <a:t>The Tool Bar</a:t>
            </a:r>
          </a:p>
        </p:txBody>
      </p:sp>
      <p:sp>
        <p:nvSpPr>
          <p:cNvPr id="3" name="Content Placeholder 2">
            <a:extLst>
              <a:ext uri="{FF2B5EF4-FFF2-40B4-BE49-F238E27FC236}">
                <a16:creationId xmlns:a16="http://schemas.microsoft.com/office/drawing/2014/main" id="{06CC9F10-F581-A3B7-94BB-115D7E86F664}"/>
              </a:ext>
            </a:extLst>
          </p:cNvPr>
          <p:cNvSpPr>
            <a:spLocks noGrp="1"/>
          </p:cNvSpPr>
          <p:nvPr>
            <p:ph sz="quarter" idx="13"/>
          </p:nvPr>
        </p:nvSpPr>
        <p:spPr>
          <a:xfrm>
            <a:off x="2715738" y="2114856"/>
            <a:ext cx="4065058" cy="1419754"/>
          </a:xfrm>
        </p:spPr>
        <p:txBody>
          <a:bodyPr>
            <a:normAutofit/>
          </a:bodyPr>
          <a:lstStyle/>
          <a:p>
            <a:r>
              <a:rPr lang="en-US" sz="2400" dirty="0">
                <a:latin typeface="+mn-lt"/>
              </a:rPr>
              <a:t>The options bar is context dependent, so it will change options as you change tools</a:t>
            </a:r>
          </a:p>
          <a:p>
            <a:endParaRPr lang="en-CA" dirty="0"/>
          </a:p>
        </p:txBody>
      </p:sp>
      <p:pic>
        <p:nvPicPr>
          <p:cNvPr id="5" name="Picture 4" descr="A screenshot of the tool bar with the text tool selected">
            <a:extLst>
              <a:ext uri="{FF2B5EF4-FFF2-40B4-BE49-F238E27FC236}">
                <a16:creationId xmlns:a16="http://schemas.microsoft.com/office/drawing/2014/main" id="{E033F406-F25B-5B89-1A43-551D78AC93C0}"/>
              </a:ext>
            </a:extLst>
          </p:cNvPr>
          <p:cNvPicPr>
            <a:picLocks noChangeAspect="1"/>
          </p:cNvPicPr>
          <p:nvPr/>
        </p:nvPicPr>
        <p:blipFill>
          <a:blip r:embed="rId2"/>
          <a:stretch>
            <a:fillRect/>
          </a:stretch>
        </p:blipFill>
        <p:spPr>
          <a:xfrm>
            <a:off x="1820192" y="1172485"/>
            <a:ext cx="556308" cy="3482642"/>
          </a:xfrm>
          <a:prstGeom prst="rect">
            <a:avLst/>
          </a:prstGeom>
        </p:spPr>
      </p:pic>
      <p:pic>
        <p:nvPicPr>
          <p:cNvPr id="7" name="Picture 6" descr="A screenshot of the options bar showing available type options">
            <a:extLst>
              <a:ext uri="{FF2B5EF4-FFF2-40B4-BE49-F238E27FC236}">
                <a16:creationId xmlns:a16="http://schemas.microsoft.com/office/drawing/2014/main" id="{4897F4D8-867F-564F-C7FD-BBBF221D4727}"/>
              </a:ext>
            </a:extLst>
          </p:cNvPr>
          <p:cNvPicPr>
            <a:picLocks noChangeAspect="1"/>
          </p:cNvPicPr>
          <p:nvPr/>
        </p:nvPicPr>
        <p:blipFill rotWithShape="1">
          <a:blip r:embed="rId3"/>
          <a:srcRect l="4093"/>
          <a:stretch/>
        </p:blipFill>
        <p:spPr>
          <a:xfrm>
            <a:off x="2715738" y="1189418"/>
            <a:ext cx="6453608" cy="556308"/>
          </a:xfrm>
          <a:prstGeom prst="rect">
            <a:avLst/>
          </a:prstGeom>
          <a:ln>
            <a:solidFill>
              <a:schemeClr val="accent3"/>
            </a:solidFill>
          </a:ln>
        </p:spPr>
      </p:pic>
      <p:sp>
        <p:nvSpPr>
          <p:cNvPr id="4" name="Rectangle 3">
            <a:extLst>
              <a:ext uri="{FF2B5EF4-FFF2-40B4-BE49-F238E27FC236}">
                <a16:creationId xmlns:a16="http://schemas.microsoft.com/office/drawing/2014/main" id="{7EF3F9CA-81E9-1A16-589B-8E838FB0787E}"/>
              </a:ext>
              <a:ext uri="{C183D7F6-B498-43B3-948B-1728B52AA6E4}">
                <adec:decorative xmlns:adec="http://schemas.microsoft.com/office/drawing/2017/decorative" val="1"/>
              </a:ext>
            </a:extLst>
          </p:cNvPr>
          <p:cNvSpPr/>
          <p:nvPr/>
        </p:nvSpPr>
        <p:spPr>
          <a:xfrm>
            <a:off x="2715738" y="1248685"/>
            <a:ext cx="6174262" cy="3386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06316F67-3CF0-088C-C845-1CAB57367B2F}"/>
              </a:ext>
              <a:ext uri="{C183D7F6-B498-43B3-948B-1728B52AA6E4}">
                <adec:decorative xmlns:adec="http://schemas.microsoft.com/office/drawing/2017/decorative" val="1"/>
              </a:ext>
            </a:extLst>
          </p:cNvPr>
          <p:cNvSpPr/>
          <p:nvPr/>
        </p:nvSpPr>
        <p:spPr>
          <a:xfrm>
            <a:off x="1992869" y="2934824"/>
            <a:ext cx="445531" cy="33866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330768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04F0-9775-8070-DD68-63278C9AED64}"/>
              </a:ext>
            </a:extLst>
          </p:cNvPr>
          <p:cNvSpPr>
            <a:spLocks noGrp="1"/>
          </p:cNvSpPr>
          <p:nvPr>
            <p:ph type="title"/>
          </p:nvPr>
        </p:nvSpPr>
        <p:spPr/>
        <p:txBody>
          <a:bodyPr/>
          <a:lstStyle/>
          <a:p>
            <a:r>
              <a:rPr lang="en-US" dirty="0">
                <a:latin typeface="+mj-lt"/>
              </a:rPr>
              <a:t>Using</a:t>
            </a:r>
            <a:r>
              <a:rPr lang="en-US" dirty="0"/>
              <a:t> Tools</a:t>
            </a:r>
            <a:endParaRPr lang="en-CA" dirty="0"/>
          </a:p>
        </p:txBody>
      </p:sp>
      <p:sp>
        <p:nvSpPr>
          <p:cNvPr id="3" name="Content Placeholder 2">
            <a:extLst>
              <a:ext uri="{FF2B5EF4-FFF2-40B4-BE49-F238E27FC236}">
                <a16:creationId xmlns:a16="http://schemas.microsoft.com/office/drawing/2014/main" id="{497261B9-A847-0EE1-8F01-247D3F6000AF}"/>
              </a:ext>
            </a:extLst>
          </p:cNvPr>
          <p:cNvSpPr>
            <a:spLocks noGrp="1"/>
          </p:cNvSpPr>
          <p:nvPr>
            <p:ph sz="quarter" idx="13"/>
          </p:nvPr>
        </p:nvSpPr>
        <p:spPr>
          <a:xfrm>
            <a:off x="549275" y="1230313"/>
            <a:ext cx="5140325" cy="3394075"/>
          </a:xfrm>
        </p:spPr>
        <p:txBody>
          <a:bodyPr/>
          <a:lstStyle/>
          <a:p>
            <a:pPr marL="457200" indent="-457200">
              <a:buFont typeface="Arial" panose="020B0604020202020204" pitchFamily="34" charset="0"/>
              <a:buChar char="•"/>
            </a:pPr>
            <a:r>
              <a:rPr lang="en-US" dirty="0">
                <a:latin typeface="+mn-lt"/>
              </a:rPr>
              <a:t>Add, subtract or move tools using the customize toolbar option</a:t>
            </a:r>
          </a:p>
          <a:p>
            <a:pPr marL="457200" indent="-457200">
              <a:buFont typeface="Arial" panose="020B0604020202020204" pitchFamily="34" charset="0"/>
              <a:buChar char="•"/>
            </a:pPr>
            <a:r>
              <a:rPr lang="en-US" dirty="0">
                <a:latin typeface="+mn-lt"/>
              </a:rPr>
              <a:t>Access Customize toolbar by clicking “…” at the bottom of the toolbar</a:t>
            </a:r>
          </a:p>
          <a:p>
            <a:endParaRPr lang="en-CA" dirty="0"/>
          </a:p>
        </p:txBody>
      </p:sp>
      <p:pic>
        <p:nvPicPr>
          <p:cNvPr id="4" name="Picture 3" descr="A screenshot of the customize toolbar button">
            <a:extLst>
              <a:ext uri="{FF2B5EF4-FFF2-40B4-BE49-F238E27FC236}">
                <a16:creationId xmlns:a16="http://schemas.microsoft.com/office/drawing/2014/main" id="{B080DA29-25EF-2BBF-F23D-E43CC283058D}"/>
              </a:ext>
            </a:extLst>
          </p:cNvPr>
          <p:cNvPicPr>
            <a:picLocks noChangeAspect="1"/>
          </p:cNvPicPr>
          <p:nvPr/>
        </p:nvPicPr>
        <p:blipFill rotWithShape="1">
          <a:blip r:embed="rId2"/>
          <a:srcRect t="69767"/>
          <a:stretch/>
        </p:blipFill>
        <p:spPr>
          <a:xfrm>
            <a:off x="5559191" y="1090612"/>
            <a:ext cx="403895" cy="1877737"/>
          </a:xfrm>
          <a:prstGeom prst="rect">
            <a:avLst/>
          </a:prstGeom>
        </p:spPr>
      </p:pic>
      <p:sp>
        <p:nvSpPr>
          <p:cNvPr id="5" name="Oval 4">
            <a:extLst>
              <a:ext uri="{FF2B5EF4-FFF2-40B4-BE49-F238E27FC236}">
                <a16:creationId xmlns:a16="http://schemas.microsoft.com/office/drawing/2014/main" id="{2325AA6F-7282-FF7C-9744-5E9F6A4E305D}"/>
              </a:ext>
              <a:ext uri="{C183D7F6-B498-43B3-948B-1728B52AA6E4}">
                <adec:decorative xmlns:adec="http://schemas.microsoft.com/office/drawing/2017/decorative" val="1"/>
              </a:ext>
            </a:extLst>
          </p:cNvPr>
          <p:cNvSpPr/>
          <p:nvPr/>
        </p:nvSpPr>
        <p:spPr>
          <a:xfrm>
            <a:off x="5514670" y="2029481"/>
            <a:ext cx="448415" cy="421203"/>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descr="A screenshot of the Customize Toolbar dialogue box">
            <a:extLst>
              <a:ext uri="{FF2B5EF4-FFF2-40B4-BE49-F238E27FC236}">
                <a16:creationId xmlns:a16="http://schemas.microsoft.com/office/drawing/2014/main" id="{87E87639-21C4-5952-4B0E-42AAAF3F0772}"/>
              </a:ext>
            </a:extLst>
          </p:cNvPr>
          <p:cNvPicPr>
            <a:picLocks noChangeAspect="1"/>
          </p:cNvPicPr>
          <p:nvPr/>
        </p:nvPicPr>
        <p:blipFill>
          <a:blip r:embed="rId3"/>
          <a:stretch>
            <a:fillRect/>
          </a:stretch>
        </p:blipFill>
        <p:spPr>
          <a:xfrm>
            <a:off x="6147594" y="661261"/>
            <a:ext cx="4012406" cy="3367555"/>
          </a:xfrm>
          <a:prstGeom prst="rect">
            <a:avLst/>
          </a:prstGeom>
        </p:spPr>
      </p:pic>
    </p:spTree>
    <p:extLst>
      <p:ext uri="{BB962C8B-B14F-4D97-AF65-F5344CB8AC3E}">
        <p14:creationId xmlns:p14="http://schemas.microsoft.com/office/powerpoint/2010/main" val="9180899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AB6D-9448-29A9-E10D-681DDD4EB0A8}"/>
              </a:ext>
            </a:extLst>
          </p:cNvPr>
          <p:cNvSpPr>
            <a:spLocks noGrp="1"/>
          </p:cNvSpPr>
          <p:nvPr>
            <p:ph type="title"/>
          </p:nvPr>
        </p:nvSpPr>
        <p:spPr/>
        <p:txBody>
          <a:bodyPr/>
          <a:lstStyle/>
          <a:p>
            <a:r>
              <a:rPr lang="en-US" dirty="0">
                <a:latin typeface="+mj-lt"/>
              </a:rPr>
              <a:t>Using the Type Tool</a:t>
            </a:r>
            <a:endParaRPr lang="en-CA" dirty="0">
              <a:latin typeface="+mj-lt"/>
            </a:endParaRPr>
          </a:p>
        </p:txBody>
      </p:sp>
      <p:sp>
        <p:nvSpPr>
          <p:cNvPr id="3" name="Content Placeholder 2">
            <a:extLst>
              <a:ext uri="{FF2B5EF4-FFF2-40B4-BE49-F238E27FC236}">
                <a16:creationId xmlns:a16="http://schemas.microsoft.com/office/drawing/2014/main" id="{4B3AF990-014D-0BCF-F00E-7D1592461A24}"/>
              </a:ext>
            </a:extLst>
          </p:cNvPr>
          <p:cNvSpPr>
            <a:spLocks noGrp="1"/>
          </p:cNvSpPr>
          <p:nvPr>
            <p:ph sz="quarter" idx="13"/>
          </p:nvPr>
        </p:nvSpPr>
        <p:spPr>
          <a:xfrm>
            <a:off x="549275" y="1230314"/>
            <a:ext cx="4996392" cy="2334154"/>
          </a:xfrm>
        </p:spPr>
        <p:txBody>
          <a:bodyPr/>
          <a:lstStyle/>
          <a:p>
            <a:r>
              <a:rPr lang="en-US" sz="2000" dirty="0">
                <a:latin typeface="+mn-lt"/>
              </a:rPr>
              <a:t>Whenever we want to add any sort of text to a document, we use Photoshop’s </a:t>
            </a:r>
            <a:r>
              <a:rPr lang="en-US" sz="2000" b="1" dirty="0">
                <a:latin typeface="+mn-lt"/>
              </a:rPr>
              <a:t>Type Tool</a:t>
            </a:r>
            <a:r>
              <a:rPr lang="en-US" sz="2000" dirty="0">
                <a:latin typeface="+mn-lt"/>
              </a:rPr>
              <a:t> in the Tools panel. You can also select the Type Tool by pressing the letter </a:t>
            </a:r>
            <a:r>
              <a:rPr lang="en-US" sz="2000" b="1" dirty="0">
                <a:latin typeface="+mn-lt"/>
              </a:rPr>
              <a:t>T</a:t>
            </a:r>
            <a:r>
              <a:rPr lang="en-US" sz="2000" dirty="0">
                <a:latin typeface="+mn-lt"/>
              </a:rPr>
              <a:t> on your keyboard</a:t>
            </a:r>
          </a:p>
          <a:p>
            <a:r>
              <a:rPr lang="en-US" sz="2000" dirty="0">
                <a:latin typeface="+mn-lt"/>
              </a:rPr>
              <a:t>Notice the Options Panel when you select the Type Tool to modify font size, type, color, etc.</a:t>
            </a:r>
          </a:p>
          <a:p>
            <a:endParaRPr lang="en-CA" dirty="0"/>
          </a:p>
        </p:txBody>
      </p:sp>
      <p:pic>
        <p:nvPicPr>
          <p:cNvPr id="4" name="Picture 3">
            <a:extLst>
              <a:ext uri="{FF2B5EF4-FFF2-40B4-BE49-F238E27FC236}">
                <a16:creationId xmlns:a16="http://schemas.microsoft.com/office/drawing/2014/main" id="{1178EF6A-9E9B-343B-902E-F9A2F81B89F3}"/>
              </a:ext>
            </a:extLst>
          </p:cNvPr>
          <p:cNvPicPr>
            <a:picLocks noChangeAspect="1"/>
          </p:cNvPicPr>
          <p:nvPr/>
        </p:nvPicPr>
        <p:blipFill>
          <a:blip r:embed="rId2"/>
          <a:stretch>
            <a:fillRect/>
          </a:stretch>
        </p:blipFill>
        <p:spPr>
          <a:xfrm>
            <a:off x="6888260" y="1286044"/>
            <a:ext cx="1380200" cy="2278424"/>
          </a:xfrm>
          <a:prstGeom prst="rect">
            <a:avLst/>
          </a:prstGeom>
          <a:ln>
            <a:solidFill>
              <a:srgbClr val="E01D1B"/>
            </a:solidFill>
          </a:ln>
        </p:spPr>
      </p:pic>
      <p:sp>
        <p:nvSpPr>
          <p:cNvPr id="5" name="Rectangle 4">
            <a:extLst>
              <a:ext uri="{FF2B5EF4-FFF2-40B4-BE49-F238E27FC236}">
                <a16:creationId xmlns:a16="http://schemas.microsoft.com/office/drawing/2014/main" id="{15BD2CD4-56A3-191A-4578-9B12505659B5}"/>
              </a:ext>
              <a:ext uri="{C183D7F6-B498-43B3-948B-1728B52AA6E4}">
                <adec:decorative xmlns:adec="http://schemas.microsoft.com/office/drawing/2017/decorative" val="1"/>
              </a:ext>
            </a:extLst>
          </p:cNvPr>
          <p:cNvSpPr/>
          <p:nvPr/>
        </p:nvSpPr>
        <p:spPr>
          <a:xfrm>
            <a:off x="7044267" y="1964268"/>
            <a:ext cx="677333" cy="618066"/>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162004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40D6-2B90-799D-7940-D5F2F042887A}"/>
              </a:ext>
            </a:extLst>
          </p:cNvPr>
          <p:cNvSpPr>
            <a:spLocks noGrp="1"/>
          </p:cNvSpPr>
          <p:nvPr>
            <p:ph type="title"/>
          </p:nvPr>
        </p:nvSpPr>
        <p:spPr/>
        <p:txBody>
          <a:bodyPr/>
          <a:lstStyle/>
          <a:p>
            <a:r>
              <a:rPr lang="en-US" dirty="0">
                <a:latin typeface="+mj-lt"/>
              </a:rPr>
              <a:t>The Move Tool</a:t>
            </a:r>
            <a:endParaRPr lang="en-CA" dirty="0">
              <a:latin typeface="+mj-lt"/>
            </a:endParaRPr>
          </a:p>
        </p:txBody>
      </p:sp>
      <p:sp>
        <p:nvSpPr>
          <p:cNvPr id="3" name="Content Placeholder 2">
            <a:extLst>
              <a:ext uri="{FF2B5EF4-FFF2-40B4-BE49-F238E27FC236}">
                <a16:creationId xmlns:a16="http://schemas.microsoft.com/office/drawing/2014/main" id="{46FA4FC1-B483-B183-D4F8-CD6290F17906}"/>
              </a:ext>
            </a:extLst>
          </p:cNvPr>
          <p:cNvSpPr>
            <a:spLocks noGrp="1"/>
          </p:cNvSpPr>
          <p:nvPr>
            <p:ph sz="quarter" idx="13"/>
          </p:nvPr>
        </p:nvSpPr>
        <p:spPr>
          <a:xfrm>
            <a:off x="549275" y="1230313"/>
            <a:ext cx="5047192" cy="3394075"/>
          </a:xfrm>
        </p:spPr>
        <p:txBody>
          <a:bodyPr>
            <a:normAutofit fontScale="77500" lnSpcReduction="20000"/>
          </a:bodyPr>
          <a:lstStyle/>
          <a:p>
            <a:r>
              <a:rPr lang="en-US" dirty="0"/>
              <a:t>The </a:t>
            </a:r>
            <a:r>
              <a:rPr lang="en-US" i="1" dirty="0"/>
              <a:t>move</a:t>
            </a:r>
            <a:r>
              <a:rPr lang="en-US" dirty="0"/>
              <a:t> tool allows you to move a selection or entire layer by dragging it with your mouse or using your keyboard arrows keys. The move tool is located at the top right of the Photoshop Toolbox.</a:t>
            </a:r>
          </a:p>
          <a:p>
            <a:r>
              <a:rPr lang="en-US" dirty="0"/>
              <a:t>When the move tool is selected, click and drag anywhere in the image. By default, if an area is selected the selection will be moved, otherwise the whole layer will be moved. See the options bar for more options.</a:t>
            </a:r>
          </a:p>
          <a:p>
            <a:endParaRPr lang="en-CA" dirty="0"/>
          </a:p>
        </p:txBody>
      </p:sp>
      <p:pic>
        <p:nvPicPr>
          <p:cNvPr id="4" name="Picture 3" descr="A screenshot of the Move Tool in the toolbar">
            <a:extLst>
              <a:ext uri="{FF2B5EF4-FFF2-40B4-BE49-F238E27FC236}">
                <a16:creationId xmlns:a16="http://schemas.microsoft.com/office/drawing/2014/main" id="{C3356F1C-5D16-8B71-3D61-382FBE90A966}"/>
              </a:ext>
            </a:extLst>
          </p:cNvPr>
          <p:cNvPicPr>
            <a:picLocks noChangeAspect="1"/>
          </p:cNvPicPr>
          <p:nvPr/>
        </p:nvPicPr>
        <p:blipFill>
          <a:blip r:embed="rId2"/>
          <a:stretch>
            <a:fillRect/>
          </a:stretch>
        </p:blipFill>
        <p:spPr>
          <a:xfrm>
            <a:off x="6193574" y="1752584"/>
            <a:ext cx="1798701" cy="2209832"/>
          </a:xfrm>
          <a:prstGeom prst="rect">
            <a:avLst/>
          </a:prstGeom>
        </p:spPr>
      </p:pic>
      <p:sp>
        <p:nvSpPr>
          <p:cNvPr id="5" name="Rectangle 4">
            <a:extLst>
              <a:ext uri="{FF2B5EF4-FFF2-40B4-BE49-F238E27FC236}">
                <a16:creationId xmlns:a16="http://schemas.microsoft.com/office/drawing/2014/main" id="{70BD094D-7D11-7F96-6E7E-D4AE8E4589F3}"/>
              </a:ext>
              <a:ext uri="{C183D7F6-B498-43B3-948B-1728B52AA6E4}">
                <adec:decorative xmlns:adec="http://schemas.microsoft.com/office/drawing/2017/decorative" val="1"/>
              </a:ext>
            </a:extLst>
          </p:cNvPr>
          <p:cNvSpPr/>
          <p:nvPr/>
        </p:nvSpPr>
        <p:spPr>
          <a:xfrm>
            <a:off x="6415591" y="2309284"/>
            <a:ext cx="677333" cy="618066"/>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2929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26C09-7A3D-77FE-4DA2-95D8246684C2}"/>
              </a:ext>
            </a:extLst>
          </p:cNvPr>
          <p:cNvSpPr>
            <a:spLocks noGrp="1"/>
          </p:cNvSpPr>
          <p:nvPr>
            <p:ph type="title"/>
          </p:nvPr>
        </p:nvSpPr>
        <p:spPr/>
        <p:txBody>
          <a:bodyPr/>
          <a:lstStyle/>
          <a:p>
            <a:r>
              <a:rPr lang="en-US" dirty="0"/>
              <a:t>Using Tool Shortcut Keys</a:t>
            </a:r>
            <a:endParaRPr lang="en-CA" dirty="0"/>
          </a:p>
        </p:txBody>
      </p:sp>
      <p:sp>
        <p:nvSpPr>
          <p:cNvPr id="3" name="Content Placeholder 2">
            <a:extLst>
              <a:ext uri="{FF2B5EF4-FFF2-40B4-BE49-F238E27FC236}">
                <a16:creationId xmlns:a16="http://schemas.microsoft.com/office/drawing/2014/main" id="{F2D530F4-8269-517B-CF26-CA7154F1C31A}"/>
              </a:ext>
            </a:extLst>
          </p:cNvPr>
          <p:cNvSpPr>
            <a:spLocks noGrp="1"/>
          </p:cNvSpPr>
          <p:nvPr>
            <p:ph sz="quarter" idx="13"/>
          </p:nvPr>
        </p:nvSpPr>
        <p:spPr>
          <a:xfrm>
            <a:off x="549275" y="1230313"/>
            <a:ext cx="4606925" cy="3394075"/>
          </a:xfrm>
        </p:spPr>
        <p:txBody>
          <a:bodyPr>
            <a:normAutofit fontScale="77500" lnSpcReduction="20000"/>
          </a:bodyPr>
          <a:lstStyle/>
          <a:p>
            <a:pPr marL="457200" indent="-457200">
              <a:buFont typeface="Arial" panose="020B0604020202020204" pitchFamily="34" charset="0"/>
              <a:buChar char="•"/>
            </a:pPr>
            <a:r>
              <a:rPr lang="en-US" dirty="0"/>
              <a:t>Click the tool’s shortcut key (e.g., T for Type tool)</a:t>
            </a:r>
          </a:p>
          <a:p>
            <a:pPr marL="457200" indent="-457200">
              <a:buFont typeface="Arial" panose="020B0604020202020204" pitchFamily="34" charset="0"/>
              <a:buChar char="•"/>
            </a:pPr>
            <a:r>
              <a:rPr lang="en-US" dirty="0"/>
              <a:t>Continue to click the shortcut key+ [Shift] to cycle through a tool’s hidden tools</a:t>
            </a:r>
          </a:p>
          <a:p>
            <a:pPr marL="457200" indent="-457200">
              <a:buFont typeface="Arial" panose="020B0604020202020204" pitchFamily="34" charset="0"/>
              <a:buChar char="•"/>
            </a:pPr>
            <a:r>
              <a:rPr lang="en-US" dirty="0"/>
              <a:t>Or long press on the triangle in the bottom right-hand corner to see all options</a:t>
            </a:r>
          </a:p>
          <a:p>
            <a:pPr marL="457200" indent="-457200">
              <a:buFont typeface="Arial" panose="020B0604020202020204" pitchFamily="34" charset="0"/>
              <a:buChar char="•"/>
            </a:pPr>
            <a:r>
              <a:rPr lang="en-US" dirty="0"/>
              <a:t>Hover over tool for quick tutorial</a:t>
            </a:r>
          </a:p>
          <a:p>
            <a:endParaRPr lang="en-CA" dirty="0"/>
          </a:p>
        </p:txBody>
      </p:sp>
      <p:pic>
        <p:nvPicPr>
          <p:cNvPr id="5" name="Picture 4" descr="A screenshot of a long press on the bottom right triangle of the tool">
            <a:extLst>
              <a:ext uri="{FF2B5EF4-FFF2-40B4-BE49-F238E27FC236}">
                <a16:creationId xmlns:a16="http://schemas.microsoft.com/office/drawing/2014/main" id="{D618818A-8A26-769B-D66D-FFE05122D8DB}"/>
              </a:ext>
            </a:extLst>
          </p:cNvPr>
          <p:cNvPicPr>
            <a:picLocks noChangeAspect="1"/>
          </p:cNvPicPr>
          <p:nvPr/>
        </p:nvPicPr>
        <p:blipFill>
          <a:blip r:embed="rId2"/>
          <a:stretch>
            <a:fillRect/>
          </a:stretch>
        </p:blipFill>
        <p:spPr>
          <a:xfrm>
            <a:off x="5615633" y="1167558"/>
            <a:ext cx="2976558" cy="2848259"/>
          </a:xfrm>
          <a:prstGeom prst="rect">
            <a:avLst/>
          </a:prstGeom>
        </p:spPr>
      </p:pic>
      <p:sp>
        <p:nvSpPr>
          <p:cNvPr id="6" name="Rectangle 5">
            <a:extLst>
              <a:ext uri="{FF2B5EF4-FFF2-40B4-BE49-F238E27FC236}">
                <a16:creationId xmlns:a16="http://schemas.microsoft.com/office/drawing/2014/main" id="{362746AC-EFAC-F2F6-1F30-BC80BED94728}"/>
              </a:ext>
              <a:ext uri="{C183D7F6-B498-43B3-948B-1728B52AA6E4}">
                <adec:decorative xmlns:adec="http://schemas.microsoft.com/office/drawing/2017/decorative" val="1"/>
              </a:ext>
            </a:extLst>
          </p:cNvPr>
          <p:cNvSpPr/>
          <p:nvPr/>
        </p:nvSpPr>
        <p:spPr>
          <a:xfrm>
            <a:off x="6045200" y="2114762"/>
            <a:ext cx="313267" cy="28977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289716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34C9-567F-4AA8-B9A0-ADE1F97730DF}"/>
              </a:ext>
            </a:extLst>
          </p:cNvPr>
          <p:cNvSpPr>
            <a:spLocks noGrp="1"/>
          </p:cNvSpPr>
          <p:nvPr>
            <p:ph type="title"/>
          </p:nvPr>
        </p:nvSpPr>
        <p:spPr/>
        <p:txBody>
          <a:bodyPr/>
          <a:lstStyle/>
          <a:p>
            <a:r>
              <a:rPr lang="en-US" dirty="0"/>
              <a:t>Using the Save As Command</a:t>
            </a:r>
            <a:endParaRPr lang="en-CA" dirty="0"/>
          </a:p>
        </p:txBody>
      </p:sp>
      <p:sp>
        <p:nvSpPr>
          <p:cNvPr id="3" name="Content Placeholder 2">
            <a:extLst>
              <a:ext uri="{FF2B5EF4-FFF2-40B4-BE49-F238E27FC236}">
                <a16:creationId xmlns:a16="http://schemas.microsoft.com/office/drawing/2014/main" id="{A739A7E9-147F-88D7-7830-07AA8913ECA2}"/>
              </a:ext>
            </a:extLst>
          </p:cNvPr>
          <p:cNvSpPr>
            <a:spLocks noGrp="1"/>
          </p:cNvSpPr>
          <p:nvPr>
            <p:ph sz="quarter" idx="13"/>
          </p:nvPr>
        </p:nvSpPr>
        <p:spPr/>
        <p:txBody>
          <a:bodyPr/>
          <a:lstStyle/>
          <a:p>
            <a:r>
              <a:rPr lang="en-US" dirty="0">
                <a:latin typeface="+mn-lt"/>
                <a:cs typeface="Adobe Devanagari" panose="02040503050201020203" pitchFamily="18" charset="0"/>
              </a:rPr>
              <a:t>Use the Save As command to save an existing file with a new filename:</a:t>
            </a:r>
          </a:p>
          <a:p>
            <a:pPr marL="514350" indent="-514350">
              <a:buFont typeface="+mj-lt"/>
              <a:buAutoNum type="arabicPeriod"/>
            </a:pPr>
            <a:r>
              <a:rPr lang="en-US" dirty="0">
                <a:latin typeface="+mn-lt"/>
                <a:cs typeface="Adobe Devanagari" panose="02040503050201020203" pitchFamily="18" charset="0"/>
              </a:rPr>
              <a:t>Click File on the Menu bar, then click Save As</a:t>
            </a:r>
          </a:p>
          <a:p>
            <a:pPr marL="514350" indent="-514350">
              <a:buFont typeface="+mj-lt"/>
              <a:buAutoNum type="arabicPeriod"/>
            </a:pPr>
            <a:r>
              <a:rPr lang="en-US" dirty="0">
                <a:latin typeface="+mn-lt"/>
                <a:cs typeface="Adobe Devanagari" panose="02040503050201020203" pitchFamily="18" charset="0"/>
              </a:rPr>
              <a:t>Navigate to the location where you want to save the file</a:t>
            </a:r>
          </a:p>
          <a:p>
            <a:pPr marL="514350" indent="-514350">
              <a:buFont typeface="+mj-lt"/>
              <a:buAutoNum type="arabicPeriod"/>
            </a:pPr>
            <a:r>
              <a:rPr lang="en-US" dirty="0">
                <a:latin typeface="+mn-lt"/>
                <a:cs typeface="Adobe Devanagari" panose="02040503050201020203" pitchFamily="18" charset="0"/>
              </a:rPr>
              <a:t>Type a new filename, then click Save</a:t>
            </a:r>
          </a:p>
          <a:p>
            <a:endParaRPr lang="en-CA" dirty="0"/>
          </a:p>
        </p:txBody>
      </p:sp>
    </p:spTree>
    <p:extLst>
      <p:ext uri="{BB962C8B-B14F-4D97-AF65-F5344CB8AC3E}">
        <p14:creationId xmlns:p14="http://schemas.microsoft.com/office/powerpoint/2010/main" val="3946143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813B-D62B-28F3-FF5E-E8C1523A053C}"/>
              </a:ext>
            </a:extLst>
          </p:cNvPr>
          <p:cNvSpPr>
            <a:spLocks noGrp="1"/>
          </p:cNvSpPr>
          <p:nvPr>
            <p:ph type="title"/>
          </p:nvPr>
        </p:nvSpPr>
        <p:spPr/>
        <p:txBody>
          <a:bodyPr/>
          <a:lstStyle/>
          <a:p>
            <a:r>
              <a:rPr lang="en-US" dirty="0"/>
              <a:t>Close a File and Exit Photoshop</a:t>
            </a:r>
            <a:endParaRPr lang="en-CA" dirty="0"/>
          </a:p>
        </p:txBody>
      </p:sp>
      <p:sp>
        <p:nvSpPr>
          <p:cNvPr id="3" name="Content Placeholder 2">
            <a:extLst>
              <a:ext uri="{FF2B5EF4-FFF2-40B4-BE49-F238E27FC236}">
                <a16:creationId xmlns:a16="http://schemas.microsoft.com/office/drawing/2014/main" id="{F9456E50-61DA-99AD-D505-949171576F41}"/>
              </a:ext>
            </a:extLst>
          </p:cNvPr>
          <p:cNvSpPr>
            <a:spLocks noGrp="1"/>
          </p:cNvSpPr>
          <p:nvPr>
            <p:ph sz="quarter" idx="13"/>
          </p:nvPr>
        </p:nvSpPr>
        <p:spPr/>
        <p:txBody>
          <a:bodyPr>
            <a:normAutofit/>
          </a:bodyPr>
          <a:lstStyle/>
          <a:p>
            <a:r>
              <a:rPr lang="en-US" dirty="0">
                <a:latin typeface="+mn-lt"/>
              </a:rPr>
              <a:t>Close the file:</a:t>
            </a:r>
          </a:p>
          <a:p>
            <a:pPr marL="457200" indent="-457200">
              <a:buFont typeface="Arial" panose="020B0604020202020204" pitchFamily="34" charset="0"/>
              <a:buChar char="•"/>
            </a:pPr>
            <a:r>
              <a:rPr lang="en-US" dirty="0">
                <a:latin typeface="+mn-lt"/>
              </a:rPr>
              <a:t>Click File on the Menu bar, click Close, then click Yes (Win) or Save (Mac)</a:t>
            </a:r>
          </a:p>
          <a:p>
            <a:r>
              <a:rPr lang="en-US" dirty="0">
                <a:latin typeface="+mn-lt"/>
              </a:rPr>
              <a:t>Exit Photoshop:</a:t>
            </a:r>
          </a:p>
          <a:p>
            <a:pPr marL="457200" indent="-457200">
              <a:buFont typeface="Arial" panose="020B0604020202020204" pitchFamily="34" charset="0"/>
              <a:buChar char="•"/>
            </a:pPr>
            <a:r>
              <a:rPr lang="en-US" dirty="0">
                <a:latin typeface="+mn-lt"/>
              </a:rPr>
              <a:t>Click File on the Menu bar, then click Exit (Win)</a:t>
            </a:r>
          </a:p>
          <a:p>
            <a:pPr marL="457200" indent="-457200">
              <a:buFont typeface="Arial" panose="020B0604020202020204" pitchFamily="34" charset="0"/>
              <a:buChar char="•"/>
            </a:pPr>
            <a:r>
              <a:rPr lang="en-US" dirty="0">
                <a:latin typeface="+mn-lt"/>
              </a:rPr>
              <a:t>Click Photoshop on the Menu bar, then click Quit (Mac)</a:t>
            </a:r>
          </a:p>
          <a:p>
            <a:endParaRPr lang="en-CA" dirty="0"/>
          </a:p>
        </p:txBody>
      </p:sp>
    </p:spTree>
    <p:extLst>
      <p:ext uri="{BB962C8B-B14F-4D97-AF65-F5344CB8AC3E}">
        <p14:creationId xmlns:p14="http://schemas.microsoft.com/office/powerpoint/2010/main" val="1135095316"/>
      </p:ext>
    </p:extLst>
  </p:cSld>
  <p:clrMapOvr>
    <a:masterClrMapping/>
  </p:clrMapOvr>
</p:sld>
</file>

<file path=ppt/theme/theme1.xml><?xml version="1.0" encoding="utf-8"?>
<a:theme xmlns:a="http://schemas.openxmlformats.org/drawingml/2006/main" name="fanshawe-2020-16x9">
  <a:themeElements>
    <a:clrScheme name="Custom 1">
      <a:dk1>
        <a:srgbClr val="000000"/>
      </a:dk1>
      <a:lt1>
        <a:srgbClr val="FFFFFF"/>
      </a:lt1>
      <a:dk2>
        <a:srgbClr val="636369"/>
      </a:dk2>
      <a:lt2>
        <a:srgbClr val="DEDEDE"/>
      </a:lt2>
      <a:accent1>
        <a:srgbClr val="E12319"/>
      </a:accent1>
      <a:accent2>
        <a:srgbClr val="E12319"/>
      </a:accent2>
      <a:accent3>
        <a:srgbClr val="B2272C"/>
      </a:accent3>
      <a:accent4>
        <a:srgbClr val="A02B2F"/>
      </a:accent4>
      <a:accent5>
        <a:srgbClr val="636369"/>
      </a:accent5>
      <a:accent6>
        <a:srgbClr val="636369"/>
      </a:accent6>
      <a:hlink>
        <a:srgbClr val="E12319"/>
      </a:hlink>
      <a:folHlink>
        <a:srgbClr val="B2272C"/>
      </a:folHlink>
    </a:clrScheme>
    <a:fontScheme name="Test">
      <a:majorFont>
        <a:latin typeface="Gotham"/>
        <a:ea typeface=""/>
        <a:cs typeface=""/>
      </a:majorFont>
      <a:minorFont>
        <a:latin typeface="Gotham"/>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nshawe-2020-16x9" id="{6B6E6776-ED82-604F-997C-94D1B9E9DDB6}" vid="{B5322445-9237-9944-9856-54FE7826FA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C37E83F48E1B947BA144F01D433B256" ma:contentTypeVersion="1" ma:contentTypeDescription="Create a new document." ma:contentTypeScope="" ma:versionID="71bfea79c356a201f1567e0bdac293da">
  <xsd:schema xmlns:xsd="http://www.w3.org/2001/XMLSchema" xmlns:xs="http://www.w3.org/2001/XMLSchema" xmlns:p="http://schemas.microsoft.com/office/2006/metadata/properties" xmlns:ns1="http://schemas.microsoft.com/sharepoint/v3" targetNamespace="http://schemas.microsoft.com/office/2006/metadata/properties" ma:root="true" ma:fieldsID="114b19289ef4ac946b5872f9ff746df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74A7F9-2FD3-4FAE-989D-00578CFD788F}">
  <ds:schemaRefs>
    <ds:schemaRef ds:uri="http://schemas.openxmlformats.org/package/2006/metadata/core-properties"/>
    <ds:schemaRef ds:uri="http://purl.org/dc/elements/1.1/"/>
    <ds:schemaRef ds:uri="http://schemas.microsoft.com/office/2006/documentManagement/types"/>
    <ds:schemaRef ds:uri="http://www.w3.org/XML/1998/namespace"/>
    <ds:schemaRef ds:uri="http://schemas.microsoft.com/sharepoint/v3"/>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E7AA7D5-D727-4BC0-A8A6-88D78A62F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50E78A-FB33-4AFD-88F0-DAAAB93263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{C596506F-ADDA-B343-832F-9178625835DB}tf10001058</Template>
  <TotalTime>65925</TotalTime>
  <Words>5898</Words>
  <Application>Microsoft Office PowerPoint</Application>
  <PresentationFormat>Custom</PresentationFormat>
  <Paragraphs>364</Paragraphs>
  <Slides>63</Slides>
  <Notes>23</Notes>
  <HiddenSlides>0</HiddenSlides>
  <MMClips>38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Gotham Bold</vt:lpstr>
      <vt:lpstr>Gotham Book</vt:lpstr>
      <vt:lpstr>Gotham Medium</vt:lpstr>
      <vt:lpstr>Tahoma</vt:lpstr>
      <vt:lpstr>Times New Roman</vt:lpstr>
      <vt:lpstr>fanshawe-2020-16x9</vt:lpstr>
      <vt:lpstr>Module 1</vt:lpstr>
      <vt:lpstr>Colour Theory</vt:lpstr>
      <vt:lpstr>Colour Properties</vt:lpstr>
      <vt:lpstr>Colour Properties Saturation vs. Value</vt:lpstr>
      <vt:lpstr>The Colour Wheel</vt:lpstr>
      <vt:lpstr>Secondary Colours</vt:lpstr>
      <vt:lpstr>Tertiary Colours</vt:lpstr>
      <vt:lpstr>Tertiary Colours </vt:lpstr>
      <vt:lpstr>Colour Harmonies</vt:lpstr>
      <vt:lpstr>Monochromatic Palette</vt:lpstr>
      <vt:lpstr>PowerPoint Presentation</vt:lpstr>
      <vt:lpstr>Analogous Palette</vt:lpstr>
      <vt:lpstr>PowerPoint Presentation</vt:lpstr>
      <vt:lpstr>Complementary</vt:lpstr>
      <vt:lpstr>PowerPoint Presentation</vt:lpstr>
      <vt:lpstr>Triadic Palette</vt:lpstr>
      <vt:lpstr>PowerPoint Presentation</vt:lpstr>
      <vt:lpstr>Colour Perception</vt:lpstr>
      <vt:lpstr>Colour Perception</vt:lpstr>
      <vt:lpstr>Colour Perception</vt:lpstr>
      <vt:lpstr>Colour Temperature</vt:lpstr>
      <vt:lpstr>Colour Associations</vt:lpstr>
      <vt:lpstr>6 Design Principles</vt:lpstr>
      <vt:lpstr> Hierarchy</vt:lpstr>
      <vt:lpstr>What makes a strong hierarchy?</vt:lpstr>
      <vt:lpstr>What makes a weak  hierarchy?</vt:lpstr>
      <vt:lpstr>Negative Space (also called empty or white space)</vt:lpstr>
      <vt:lpstr>Negative Space</vt:lpstr>
      <vt:lpstr>Examples of Negative Space</vt:lpstr>
      <vt:lpstr>Grouping/Proximity</vt:lpstr>
      <vt:lpstr>Grouping/Proximity</vt:lpstr>
      <vt:lpstr>Spacing</vt:lpstr>
      <vt:lpstr>Spacing – Unequal Spacing</vt:lpstr>
      <vt:lpstr>Spacing –  Rule of Thirds</vt:lpstr>
      <vt:lpstr>Alignment</vt:lpstr>
      <vt:lpstr>PowerPoint Presentation</vt:lpstr>
      <vt:lpstr>Harmony</vt:lpstr>
      <vt:lpstr>PowerPoint Presentation</vt:lpstr>
      <vt:lpstr>Putting it all Together</vt:lpstr>
      <vt:lpstr>Photoshop 1</vt:lpstr>
      <vt:lpstr>Lesson Objectives</vt:lpstr>
      <vt:lpstr>Understanding Pixel (Raster) images</vt:lpstr>
      <vt:lpstr>Understanding Pixel (Raster) images</vt:lpstr>
      <vt:lpstr>File Formats</vt:lpstr>
      <vt:lpstr>Understanding Colour Spaces</vt:lpstr>
      <vt:lpstr>RGB Colour Gamut</vt:lpstr>
      <vt:lpstr>Opening Photoshop</vt:lpstr>
      <vt:lpstr>Creating a New File</vt:lpstr>
      <vt:lpstr>Opening an Existing File</vt:lpstr>
      <vt:lpstr>The Photoshop Workspace</vt:lpstr>
      <vt:lpstr>The Photoshop Workspace</vt:lpstr>
      <vt:lpstr>Using Panels</vt:lpstr>
      <vt:lpstr>Using Panels</vt:lpstr>
      <vt:lpstr>Customizing the Workspace</vt:lpstr>
      <vt:lpstr>Customizing the Workspace</vt:lpstr>
      <vt:lpstr>The Tool Bar</vt:lpstr>
      <vt:lpstr>The Tool Bar</vt:lpstr>
      <vt:lpstr>Using Tools</vt:lpstr>
      <vt:lpstr>Using the Type Tool</vt:lpstr>
      <vt:lpstr>The Move Tool</vt:lpstr>
      <vt:lpstr>Using Tool Shortcut Keys</vt:lpstr>
      <vt:lpstr>Using the Save As Command</vt:lpstr>
      <vt:lpstr>Close a File and Exit Photoshop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Huxley, Brandy</dc:creator>
  <cp:lastModifiedBy>Scarfe, Katherine</cp:lastModifiedBy>
  <cp:revision>54</cp:revision>
  <dcterms:created xsi:type="dcterms:W3CDTF">2021-08-31T22:44:44Z</dcterms:created>
  <dcterms:modified xsi:type="dcterms:W3CDTF">2024-08-27T23:13:47Z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0x0101004C37E83F48E1B947BA144F01D433B256</vt:lpwstr>
  </property>
</Properties>
</file>